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3073" r:id="rId2"/>
    <p:sldId id="3083" r:id="rId3"/>
    <p:sldId id="3078" r:id="rId4"/>
    <p:sldId id="3086" r:id="rId5"/>
    <p:sldId id="3087" r:id="rId6"/>
    <p:sldId id="3088" r:id="rId7"/>
    <p:sldId id="3090" r:id="rId8"/>
    <p:sldId id="3091" r:id="rId9"/>
    <p:sldId id="3092" r:id="rId10"/>
    <p:sldId id="3074" r:id="rId11"/>
    <p:sldId id="3093" r:id="rId12"/>
    <p:sldId id="3094" r:id="rId13"/>
    <p:sldId id="3097" r:id="rId14"/>
    <p:sldId id="3096" r:id="rId15"/>
    <p:sldId id="3085" r:id="rId16"/>
    <p:sldId id="3098" r:id="rId17"/>
    <p:sldId id="3099" r:id="rId18"/>
    <p:sldId id="3100" r:id="rId19"/>
    <p:sldId id="3105" r:id="rId20"/>
    <p:sldId id="3103" r:id="rId21"/>
    <p:sldId id="3102" r:id="rId22"/>
    <p:sldId id="3089" r:id="rId23"/>
    <p:sldId id="3071"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F241"/>
    <a:srgbClr val="D076FF"/>
    <a:srgbClr val="74C4D7"/>
    <a:srgbClr val="D8F2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87897" autoAdjust="0"/>
  </p:normalViewPr>
  <p:slideViewPr>
    <p:cSldViewPr snapToGrid="0" snapToObjects="1">
      <p:cViewPr varScale="1">
        <p:scale>
          <a:sx n="58" d="100"/>
          <a:sy n="58" d="100"/>
        </p:scale>
        <p:origin x="1052"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402"/>
    </p:cViewPr>
  </p:sorter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835C255C-0C2C-EAEA-C613-87BE85DC633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F6AF8B08-F21D-8A0F-E148-1018BF7E44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0F3B2F-4696-448C-82A2-E59903F02654}" type="datetimeFigureOut">
              <a:rPr lang="nl-NL" smtClean="0"/>
              <a:t>21-10-2022</a:t>
            </a:fld>
            <a:endParaRPr lang="nl-NL"/>
          </a:p>
        </p:txBody>
      </p:sp>
      <p:sp>
        <p:nvSpPr>
          <p:cNvPr id="4" name="Tijdelijke aanduiding voor voettekst 3">
            <a:extLst>
              <a:ext uri="{FF2B5EF4-FFF2-40B4-BE49-F238E27FC236}">
                <a16:creationId xmlns:a16="http://schemas.microsoft.com/office/drawing/2014/main" id="{3B5506B3-3849-A9AD-8809-BAF4D3DB3C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B7E270D-8C93-7A21-53AD-9898D0C406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96C38C-3143-420D-A5F0-3CB08E4A0E54}" type="slidenum">
              <a:rPr lang="nl-NL" smtClean="0"/>
              <a:t>‹nr.›</a:t>
            </a:fld>
            <a:endParaRPr lang="nl-NL"/>
          </a:p>
        </p:txBody>
      </p:sp>
    </p:spTree>
    <p:extLst>
      <p:ext uri="{BB962C8B-B14F-4D97-AF65-F5344CB8AC3E}">
        <p14:creationId xmlns:p14="http://schemas.microsoft.com/office/powerpoint/2010/main" val="4201172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66F3E-51A0-D447-A4EA-6109CC576E61}" type="datetimeFigureOut">
              <a:rPr lang="nl-NL" smtClean="0"/>
              <a:t>21-10-2022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4867A-F6B8-D745-813A-4141985D7AF5}" type="slidenum">
              <a:rPr lang="nl-NL" smtClean="0"/>
              <a:t>‹nr.›</a:t>
            </a:fld>
            <a:endParaRPr lang="nl-NL"/>
          </a:p>
        </p:txBody>
      </p:sp>
    </p:spTree>
    <p:extLst>
      <p:ext uri="{BB962C8B-B14F-4D97-AF65-F5344CB8AC3E}">
        <p14:creationId xmlns:p14="http://schemas.microsoft.com/office/powerpoint/2010/main" val="555463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plo.nl/thema/water/oppervlaktewater/oppervlaktewaterkwaliteit-omgevingswaarde/" TargetMode="External"/><Relationship Id="rId7" Type="http://schemas.openxmlformats.org/officeDocument/2006/relationships/hyperlink" Target="https://iplo.nl/thema/water/beheer-watersysteem/peilbesluit/maatregelen-peilbesluit-beinvloede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iplo.nl/thema/water/gebruiksfuncties-water/zwemmen-oppervlaktewater/" TargetMode="External"/><Relationship Id="rId5" Type="http://schemas.openxmlformats.org/officeDocument/2006/relationships/hyperlink" Target="https://iplo.nl/thema/water/stedelijk-afvalwater/" TargetMode="External"/><Relationship Id="rId4" Type="http://schemas.openxmlformats.org/officeDocument/2006/relationships/hyperlink" Target="https://iplo.nl/thema/water/gebruiksfuncties-water/bronnen-drinkwater/"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Erfgoedwet </a:t>
            </a:r>
            <a:r>
              <a:rPr lang="nl-NL" sz="1200" dirty="0">
                <a:latin typeface="Arial" panose="020B0604020202020204" pitchFamily="34" charset="0"/>
                <a:cs typeface="Arial" panose="020B0604020202020204" pitchFamily="34" charset="0"/>
              </a:rPr>
              <a:t>=&gt; roerend cultureel erfgoed en aanwijzing rijksmonumenten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Arial" panose="020B0604020202020204" pitchFamily="34" charset="0"/>
                <a:cs typeface="Arial" panose="020B0604020202020204" pitchFamily="34" charset="0"/>
              </a:rPr>
              <a:t>Omgevingswet =&gt; aanwijzing ruimtelijk cultureel erfgoed en omgang met cultureel erfgoed in de fysieke leefomgeving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latin typeface="Arial" panose="020B060402020202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4</a:t>
            </a:fld>
            <a:endParaRPr lang="nl-NL"/>
          </a:p>
        </p:txBody>
      </p:sp>
    </p:spTree>
    <p:extLst>
      <p:ext uri="{BB962C8B-B14F-4D97-AF65-F5344CB8AC3E}">
        <p14:creationId xmlns:p14="http://schemas.microsoft.com/office/powerpoint/2010/main" val="2362375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14</a:t>
            </a:fld>
            <a:endParaRPr lang="nl-NL"/>
          </a:p>
        </p:txBody>
      </p:sp>
    </p:spTree>
    <p:extLst>
      <p:ext uri="{BB962C8B-B14F-4D97-AF65-F5344CB8AC3E}">
        <p14:creationId xmlns:p14="http://schemas.microsoft.com/office/powerpoint/2010/main" val="461946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16</a:t>
            </a:fld>
            <a:endParaRPr lang="nl-NL"/>
          </a:p>
        </p:txBody>
      </p:sp>
    </p:spTree>
    <p:extLst>
      <p:ext uri="{BB962C8B-B14F-4D97-AF65-F5344CB8AC3E}">
        <p14:creationId xmlns:p14="http://schemas.microsoft.com/office/powerpoint/2010/main" val="83625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17</a:t>
            </a:fld>
            <a:endParaRPr lang="nl-NL"/>
          </a:p>
        </p:txBody>
      </p:sp>
    </p:spTree>
    <p:extLst>
      <p:ext uri="{BB962C8B-B14F-4D97-AF65-F5344CB8AC3E}">
        <p14:creationId xmlns:p14="http://schemas.microsoft.com/office/powerpoint/2010/main" val="2979838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18</a:t>
            </a:fld>
            <a:endParaRPr lang="nl-NL"/>
          </a:p>
        </p:txBody>
      </p:sp>
    </p:spTree>
    <p:extLst>
      <p:ext uri="{BB962C8B-B14F-4D97-AF65-F5344CB8AC3E}">
        <p14:creationId xmlns:p14="http://schemas.microsoft.com/office/powerpoint/2010/main" val="1753218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19</a:t>
            </a:fld>
            <a:endParaRPr lang="nl-NL"/>
          </a:p>
        </p:txBody>
      </p:sp>
    </p:spTree>
    <p:extLst>
      <p:ext uri="{BB962C8B-B14F-4D97-AF65-F5344CB8AC3E}">
        <p14:creationId xmlns:p14="http://schemas.microsoft.com/office/powerpoint/2010/main" val="1185635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sz="1000" dirty="0"/>
              <a:t>Gebouwd en aangelegd (groen) cultureel erfgoed – Archeologische monumenten – Stads- en dorpsgezichten – Cultuurlandschappen – ander cultureel erfgoed zoals immaterieel erfgoed.</a:t>
            </a:r>
          </a:p>
          <a:p>
            <a:pPr marL="228600" indent="-228600">
              <a:buAutoNum type="arabicPeriod"/>
            </a:pPr>
            <a:r>
              <a:rPr lang="nl-NL" sz="1000" dirty="0"/>
              <a:t>Functietoedeling aan een locatie en het stellen van bijbehorende regels</a:t>
            </a:r>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20</a:t>
            </a:fld>
            <a:endParaRPr lang="nl-NL"/>
          </a:p>
        </p:txBody>
      </p:sp>
    </p:spTree>
    <p:extLst>
      <p:ext uri="{BB962C8B-B14F-4D97-AF65-F5344CB8AC3E}">
        <p14:creationId xmlns:p14="http://schemas.microsoft.com/office/powerpoint/2010/main" val="23217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21</a:t>
            </a:fld>
            <a:endParaRPr lang="nl-NL"/>
          </a:p>
        </p:txBody>
      </p:sp>
    </p:spTree>
    <p:extLst>
      <p:ext uri="{BB962C8B-B14F-4D97-AF65-F5344CB8AC3E}">
        <p14:creationId xmlns:p14="http://schemas.microsoft.com/office/powerpoint/2010/main" val="1696684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23</a:t>
            </a:fld>
            <a:endParaRPr lang="nl-NL"/>
          </a:p>
        </p:txBody>
      </p:sp>
    </p:spTree>
    <p:extLst>
      <p:ext uri="{BB962C8B-B14F-4D97-AF65-F5344CB8AC3E}">
        <p14:creationId xmlns:p14="http://schemas.microsoft.com/office/powerpoint/2010/main" val="259566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solidFill>
                  <a:srgbClr val="000000"/>
                </a:solidFill>
                <a:latin typeface="Arial" panose="020B0604020202020204" pitchFamily="34" charset="0"/>
                <a:cs typeface="Arial" panose="020B0604020202020204" pitchFamily="34" charset="0"/>
              </a:rPr>
              <a:t>Bundeling van wetten:</a:t>
            </a:r>
          </a:p>
          <a:p>
            <a:r>
              <a:rPr lang="nl-NL" sz="1000" dirty="0">
                <a:solidFill>
                  <a:srgbClr val="000000"/>
                </a:solidFill>
                <a:latin typeface="Arial" panose="020B0604020202020204" pitchFamily="34" charset="0"/>
                <a:cs typeface="Arial" panose="020B0604020202020204" pitchFamily="34" charset="0"/>
              </a:rPr>
              <a:t>- Van 26 wetten naar 1 wet</a:t>
            </a:r>
          </a:p>
          <a:p>
            <a:r>
              <a:rPr lang="nl-NL" sz="1000" b="0" i="0" dirty="0">
                <a:solidFill>
                  <a:srgbClr val="000000"/>
                </a:solidFill>
                <a:effectLst/>
                <a:latin typeface="Arial" panose="020B0604020202020204" pitchFamily="34" charset="0"/>
                <a:cs typeface="Arial" panose="020B0604020202020204" pitchFamily="34" charset="0"/>
              </a:rPr>
              <a:t>- Van 60 Algemene Maatregelen van Bestuur van 4 </a:t>
            </a:r>
            <a:r>
              <a:rPr lang="nl-NL" sz="1000" b="0" i="0" dirty="0" err="1">
                <a:solidFill>
                  <a:srgbClr val="000000"/>
                </a:solidFill>
                <a:effectLst/>
                <a:latin typeface="Arial" panose="020B0604020202020204" pitchFamily="34" charset="0"/>
                <a:cs typeface="Arial" panose="020B0604020202020204" pitchFamily="34" charset="0"/>
              </a:rPr>
              <a:t>AMvB’s</a:t>
            </a:r>
            <a:endParaRPr lang="nl-NL" sz="1000" b="0" i="0" dirty="0">
              <a:solidFill>
                <a:srgbClr val="000000"/>
              </a:solidFill>
              <a:effectLst/>
              <a:latin typeface="Arial" panose="020B0604020202020204" pitchFamily="34" charset="0"/>
              <a:cs typeface="Arial" panose="020B0604020202020204" pitchFamily="34" charset="0"/>
            </a:endParaRPr>
          </a:p>
          <a:p>
            <a:r>
              <a:rPr lang="nl-NL" sz="1000" dirty="0">
                <a:solidFill>
                  <a:srgbClr val="000000"/>
                </a:solidFill>
                <a:latin typeface="Arial" panose="020B0604020202020204" pitchFamily="34" charset="0"/>
                <a:cs typeface="Arial" panose="020B0604020202020204" pitchFamily="34" charset="0"/>
              </a:rPr>
              <a:t>- Van 75 ministeriële regelingen naar 1 Omgevingsregeling</a:t>
            </a:r>
            <a:endParaRPr lang="nl-NL" sz="1000" b="0" i="0" dirty="0">
              <a:solidFill>
                <a:srgbClr val="000000"/>
              </a:solidFill>
              <a:effectLst/>
              <a:latin typeface="Arial" panose="020B0604020202020204" pitchFamily="34" charset="0"/>
              <a:cs typeface="Arial" panose="020B0604020202020204" pitchFamily="34" charset="0"/>
            </a:endParaRPr>
          </a:p>
          <a:p>
            <a:pPr>
              <a:lnSpc>
                <a:spcPct val="90000"/>
              </a:lnSpc>
              <a:buNone/>
            </a:pPr>
            <a:r>
              <a:rPr lang="nl-NL" sz="1000" b="0" i="0" dirty="0">
                <a:solidFill>
                  <a:srgbClr val="000000"/>
                </a:solidFill>
                <a:effectLst/>
                <a:latin typeface="Arial" panose="020B0604020202020204" pitchFamily="34" charset="0"/>
                <a:cs typeface="Arial" panose="020B0604020202020204" pitchFamily="34" charset="0"/>
              </a:rPr>
              <a:t>Er komt één Omgevingsloket (website). Hier zien initiatiefnemers – zoals aannemers, ondernemers, overheden en omwonenden – snel wat er mag in de leefomgeving. En kunnen ze bijvoorbeeld meteen een vergunning aanvragen.</a:t>
            </a:r>
            <a:endParaRPr lang="nl-NL" sz="1000" dirty="0">
              <a:latin typeface="Arial" panose="020B0604020202020204" pitchFamily="34" charset="0"/>
              <a:cs typeface="Arial" panose="020B0604020202020204" pitchFamily="34" charset="0"/>
            </a:endParaRPr>
          </a:p>
          <a:p>
            <a:endParaRPr lang="nl-NL" sz="1000" dirty="0">
              <a:latin typeface="Arial" panose="020B0604020202020204" pitchFamily="34" charset="0"/>
              <a:cs typeface="Arial" panose="020B0604020202020204" pitchFamily="34" charset="0"/>
            </a:endParaRPr>
          </a:p>
          <a:p>
            <a:endParaRPr lang="nl-NL" sz="10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5</a:t>
            </a:fld>
            <a:endParaRPr lang="nl-NL"/>
          </a:p>
        </p:txBody>
      </p:sp>
    </p:spTree>
    <p:extLst>
      <p:ext uri="{BB962C8B-B14F-4D97-AF65-F5344CB8AC3E}">
        <p14:creationId xmlns:p14="http://schemas.microsoft.com/office/powerpoint/2010/main" val="2037951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t>Landschap beschermen, concentreren van logistieke functies Het landschap van Nederland is deel van onze identiteit. Om te kunnen blijven genieten van ons mooie landschap moet behoud van de kwaliteit van ons landschap sterker meewegen in de keuzes die we maken. Bijvoorbeeld door </a:t>
            </a:r>
            <a:r>
              <a:rPr lang="nl-NL" sz="1000" dirty="0" err="1"/>
              <a:t>verrommeling</a:t>
            </a:r>
            <a:r>
              <a:rPr lang="nl-NL" sz="1000" dirty="0"/>
              <a:t> en versnippering te voorkomen door logistieke functies op bestaande bedrijventerreinen of langs corridors te concentreren. Sommige landschappen zijn zo waardevol dat ze extra beschermd worden. Zo moeten bijvoorbeeld bepaalde delen van het Groene Hart beschermd worden, maar is er in andere delen juist ruimte voor ontwikkeling. Dit pakken we in een gezamenlijk proces met het gebied aan.</a:t>
            </a:r>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6</a:t>
            </a:fld>
            <a:endParaRPr lang="nl-NL"/>
          </a:p>
        </p:txBody>
      </p:sp>
    </p:spTree>
    <p:extLst>
      <p:ext uri="{BB962C8B-B14F-4D97-AF65-F5344CB8AC3E}">
        <p14:creationId xmlns:p14="http://schemas.microsoft.com/office/powerpoint/2010/main" val="2860376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i="0" dirty="0">
                <a:solidFill>
                  <a:srgbClr val="000000"/>
                </a:solidFill>
                <a:effectLst/>
                <a:latin typeface="Merriweather" panose="00000500000000000000" pitchFamily="2" charset="0"/>
              </a:rPr>
              <a:t>De omgevingsvisie is een verplichte lange termijn visie voor de fysieke leefomgeving. In de omgevingsvisie moeten alle beleidsdoelen over de fysieke leefomgeving worden opgenomen. Elke provincie stelt een samenhangende omgevingsvisie vast, waarin moet worden ingegaan op onder meer, ruimte, milieu, water en landschap. Het uitwerken van de hoofdlijnen waarin de gewenste kwaliteiten en functies worden beschreven is voldoende. Deze hoofdlijnen worden vervolgens uitgewerkt in de regels van de omgevingsverordening en het beleid van de provincie. </a:t>
            </a:r>
            <a:endParaRPr lang="nl-NL" sz="1000"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7</a:t>
            </a:fld>
            <a:endParaRPr lang="nl-NL"/>
          </a:p>
        </p:txBody>
      </p:sp>
    </p:spTree>
    <p:extLst>
      <p:ext uri="{BB962C8B-B14F-4D97-AF65-F5344CB8AC3E}">
        <p14:creationId xmlns:p14="http://schemas.microsoft.com/office/powerpoint/2010/main" val="266156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t>Maatregelen in het waterbeheerprogramma</a:t>
            </a:r>
          </a:p>
          <a:p>
            <a:pPr>
              <a:buFont typeface="Arial" panose="020B0604020202020204" pitchFamily="34" charset="0"/>
              <a:buChar char="•"/>
            </a:pPr>
            <a:r>
              <a:rPr lang="nl-NL" sz="1000" dirty="0"/>
              <a:t>maatregelen ter uitvoering van de Kaderrichtlijn Water en de Grondwaterrichtlijn voor grondwater </a:t>
            </a:r>
          </a:p>
          <a:p>
            <a:pPr>
              <a:buFont typeface="Arial" panose="020B0604020202020204" pitchFamily="34" charset="0"/>
              <a:buChar char="•"/>
            </a:pPr>
            <a:r>
              <a:rPr lang="nl-NL" sz="1000" kern="1200" dirty="0">
                <a:solidFill>
                  <a:schemeClr val="tx1"/>
                </a:solidFill>
                <a:latin typeface="Times New Roman" charset="0"/>
                <a:ea typeface="+mn-ea"/>
                <a:cs typeface="+mn-cs"/>
              </a:rPr>
              <a:t>maatregelen om te voldoen aan de </a:t>
            </a:r>
            <a:r>
              <a:rPr lang="nl-NL" sz="1000" kern="1200" dirty="0">
                <a:solidFill>
                  <a:schemeClr val="tx1"/>
                </a:solidFill>
                <a:latin typeface="Times New Roman" charset="0"/>
                <a:ea typeface="+mn-ea"/>
                <a:cs typeface="+mn-cs"/>
                <a:hlinkClick r:id="rId3">
                  <a:extLst>
                    <a:ext uri="{A12FA001-AC4F-418D-AE19-62706E023703}">
                      <ahyp:hlinkClr xmlns:ahyp="http://schemas.microsoft.com/office/drawing/2018/hyperlinkcolor" val="tx"/>
                    </a:ext>
                  </a:extLst>
                </a:hlinkClick>
              </a:rPr>
              <a:t>omgevingswaarden voor oppervlaktewaterkwaliteit</a:t>
            </a:r>
            <a:r>
              <a:rPr lang="nl-NL" sz="1000" kern="1200" dirty="0">
                <a:solidFill>
                  <a:schemeClr val="tx1"/>
                </a:solidFill>
                <a:latin typeface="Times New Roman" charset="0"/>
                <a:ea typeface="+mn-ea"/>
                <a:cs typeface="+mn-cs"/>
              </a:rPr>
              <a:t> </a:t>
            </a:r>
          </a:p>
          <a:p>
            <a:pPr>
              <a:buFont typeface="Arial" panose="020B0604020202020204" pitchFamily="34" charset="0"/>
              <a:buChar char="•"/>
            </a:pPr>
            <a:r>
              <a:rPr lang="nl-NL" sz="1000" kern="1200" dirty="0">
                <a:solidFill>
                  <a:schemeClr val="tx1"/>
                </a:solidFill>
                <a:latin typeface="Times New Roman" charset="0"/>
                <a:ea typeface="+mn-ea"/>
                <a:cs typeface="+mn-cs"/>
              </a:rPr>
              <a:t>maatregelen voor </a:t>
            </a:r>
            <a:r>
              <a:rPr lang="nl-NL" sz="1000" kern="1200" dirty="0">
                <a:solidFill>
                  <a:schemeClr val="tx1"/>
                </a:solidFill>
                <a:latin typeface="Times New Roman" charset="0"/>
                <a:ea typeface="+mn-ea"/>
                <a:cs typeface="+mn-cs"/>
                <a:hlinkClick r:id="rId4">
                  <a:extLst>
                    <a:ext uri="{A12FA001-AC4F-418D-AE19-62706E023703}">
                      <ahyp:hlinkClr xmlns:ahyp="http://schemas.microsoft.com/office/drawing/2018/hyperlinkcolor" val="tx"/>
                    </a:ext>
                  </a:extLst>
                </a:hlinkClick>
              </a:rPr>
              <a:t>waterlichamen waarin </a:t>
            </a:r>
            <a:r>
              <a:rPr lang="nl-NL" sz="1000" kern="1200" dirty="0" err="1">
                <a:solidFill>
                  <a:schemeClr val="tx1"/>
                </a:solidFill>
                <a:latin typeface="Times New Roman" charset="0"/>
                <a:ea typeface="+mn-ea"/>
                <a:cs typeface="+mn-cs"/>
                <a:hlinkClick r:id="rId4">
                  <a:extLst>
                    <a:ext uri="{A12FA001-AC4F-418D-AE19-62706E023703}">
                      <ahyp:hlinkClr xmlns:ahyp="http://schemas.microsoft.com/office/drawing/2018/hyperlinkcolor" val="tx"/>
                    </a:ext>
                  </a:extLst>
                </a:hlinkClick>
              </a:rPr>
              <a:t>waterwinlocaties</a:t>
            </a:r>
            <a:r>
              <a:rPr lang="nl-NL" sz="1000" kern="1200" dirty="0">
                <a:solidFill>
                  <a:schemeClr val="tx1"/>
                </a:solidFill>
                <a:latin typeface="Times New Roman" charset="0"/>
                <a:ea typeface="+mn-ea"/>
                <a:cs typeface="+mn-cs"/>
                <a:hlinkClick r:id="rId4">
                  <a:extLst>
                    <a:ext uri="{A12FA001-AC4F-418D-AE19-62706E023703}">
                      <ahyp:hlinkClr xmlns:ahyp="http://schemas.microsoft.com/office/drawing/2018/hyperlinkcolor" val="tx"/>
                    </a:ext>
                  </a:extLst>
                </a:hlinkClick>
              </a:rPr>
              <a:t> liggen</a:t>
            </a:r>
            <a:r>
              <a:rPr lang="nl-NL" sz="1000" kern="1200" dirty="0">
                <a:solidFill>
                  <a:schemeClr val="tx1"/>
                </a:solidFill>
                <a:latin typeface="Times New Roman" charset="0"/>
                <a:ea typeface="+mn-ea"/>
                <a:cs typeface="+mn-cs"/>
              </a:rPr>
              <a:t> </a:t>
            </a:r>
          </a:p>
          <a:p>
            <a:pPr>
              <a:buFont typeface="Arial" panose="020B0604020202020204" pitchFamily="34" charset="0"/>
              <a:buChar char="•"/>
            </a:pPr>
            <a:r>
              <a:rPr lang="nl-NL" sz="1000" kern="1200" dirty="0">
                <a:solidFill>
                  <a:schemeClr val="tx1"/>
                </a:solidFill>
                <a:latin typeface="Times New Roman" charset="0"/>
                <a:ea typeface="+mn-ea"/>
                <a:cs typeface="+mn-cs"/>
              </a:rPr>
              <a:t>maatregelen voor </a:t>
            </a:r>
            <a:r>
              <a:rPr lang="nl-NL" sz="1000" kern="1200" dirty="0">
                <a:solidFill>
                  <a:schemeClr val="tx1"/>
                </a:solidFill>
                <a:latin typeface="Times New Roman" charset="0"/>
                <a:ea typeface="+mn-ea"/>
                <a:cs typeface="+mn-cs"/>
                <a:hlinkClick r:id="rId5">
                  <a:extLst>
                    <a:ext uri="{A12FA001-AC4F-418D-AE19-62706E023703}">
                      <ahyp:hlinkClr xmlns:ahyp="http://schemas.microsoft.com/office/drawing/2018/hyperlinkcolor" val="tx"/>
                    </a:ext>
                  </a:extLst>
                </a:hlinkClick>
              </a:rPr>
              <a:t>stedelijk afvalwater</a:t>
            </a:r>
            <a:r>
              <a:rPr lang="nl-NL" sz="1000" kern="1200" dirty="0">
                <a:solidFill>
                  <a:schemeClr val="tx1"/>
                </a:solidFill>
                <a:latin typeface="Times New Roman" charset="0"/>
                <a:ea typeface="+mn-ea"/>
                <a:cs typeface="+mn-cs"/>
              </a:rPr>
              <a:t> </a:t>
            </a:r>
          </a:p>
          <a:p>
            <a:pPr>
              <a:buFont typeface="Arial" panose="020B0604020202020204" pitchFamily="34" charset="0"/>
              <a:buChar char="•"/>
            </a:pPr>
            <a:r>
              <a:rPr lang="nl-NL" sz="1000" kern="1200" dirty="0">
                <a:solidFill>
                  <a:schemeClr val="tx1"/>
                </a:solidFill>
                <a:latin typeface="Times New Roman" charset="0"/>
                <a:ea typeface="+mn-ea"/>
                <a:cs typeface="+mn-cs"/>
              </a:rPr>
              <a:t>voor </a:t>
            </a:r>
            <a:r>
              <a:rPr lang="nl-NL" sz="1000" kern="1200" dirty="0">
                <a:solidFill>
                  <a:schemeClr val="tx1"/>
                </a:solidFill>
                <a:latin typeface="Times New Roman" charset="0"/>
                <a:ea typeface="+mn-ea"/>
                <a:cs typeface="+mn-cs"/>
                <a:hlinkClick r:id="rId6">
                  <a:extLst>
                    <a:ext uri="{A12FA001-AC4F-418D-AE19-62706E023703}">
                      <ahyp:hlinkClr xmlns:ahyp="http://schemas.microsoft.com/office/drawing/2018/hyperlinkcolor" val="tx"/>
                    </a:ext>
                  </a:extLst>
                </a:hlinkClick>
              </a:rPr>
              <a:t>zwemwater</a:t>
            </a:r>
            <a:r>
              <a:rPr lang="nl-NL" sz="1000" kern="1200" dirty="0">
                <a:solidFill>
                  <a:schemeClr val="tx1"/>
                </a:solidFill>
                <a:latin typeface="Times New Roman" charset="0"/>
                <a:ea typeface="+mn-ea"/>
                <a:cs typeface="+mn-cs"/>
              </a:rPr>
              <a:t> moet het programma voldoen aan de doelstellingen van de Europese zwemwaterrichtlijn </a:t>
            </a:r>
          </a:p>
          <a:p>
            <a:r>
              <a:rPr lang="nl-NL" sz="1000" kern="1200" dirty="0">
                <a:solidFill>
                  <a:schemeClr val="tx1"/>
                </a:solidFill>
                <a:latin typeface="Times New Roman" charset="0"/>
                <a:ea typeface="+mn-ea"/>
                <a:cs typeface="+mn-cs"/>
              </a:rPr>
              <a:t>Het waterbeheerprogramma kan </a:t>
            </a:r>
            <a:r>
              <a:rPr lang="nl-NL" sz="1000" kern="1200" dirty="0">
                <a:solidFill>
                  <a:schemeClr val="tx1"/>
                </a:solidFill>
                <a:latin typeface="Times New Roman" charset="0"/>
                <a:ea typeface="+mn-ea"/>
                <a:cs typeface="+mn-cs"/>
                <a:hlinkClick r:id="rId7">
                  <a:extLst>
                    <a:ext uri="{A12FA001-AC4F-418D-AE19-62706E023703}">
                      <ahyp:hlinkClr xmlns:ahyp="http://schemas.microsoft.com/office/drawing/2018/hyperlinkcolor" val="tx"/>
                    </a:ext>
                  </a:extLst>
                </a:hlinkClick>
              </a:rPr>
              <a:t>maatregelen bevatten die van invloed zijn op bestaande peilbesluiten of leggers.</a:t>
            </a:r>
            <a:endParaRPr lang="nl-NL" sz="1000" kern="1200" dirty="0">
              <a:solidFill>
                <a:schemeClr val="tx1"/>
              </a:solidFill>
              <a:latin typeface="Times New Roman" charset="0"/>
              <a:ea typeface="+mn-ea"/>
              <a:cs typeface="+mn-cs"/>
            </a:endParaRPr>
          </a:p>
          <a:p>
            <a:endParaRPr lang="nl-NL" sz="1000" kern="1200" dirty="0">
              <a:solidFill>
                <a:schemeClr val="tx1"/>
              </a:solidFill>
              <a:latin typeface="Times New Roman" charset="0"/>
              <a:ea typeface="+mn-ea"/>
              <a:cs typeface="+mn-cs"/>
            </a:endParaRPr>
          </a:p>
          <a:p>
            <a:r>
              <a:rPr lang="nl-NL" sz="1000" kern="1200" dirty="0">
                <a:solidFill>
                  <a:schemeClr val="tx1"/>
                </a:solidFill>
                <a:latin typeface="Times New Roman" charset="0"/>
                <a:ea typeface="+mn-ea"/>
                <a:cs typeface="+mn-cs"/>
              </a:rPr>
              <a:t>De provincie heeft de bevoegdheid aanvullende instructieregels </a:t>
            </a:r>
            <a:r>
              <a:rPr lang="nl-NL" sz="1000" dirty="0"/>
              <a:t>op te stellen voor de waterbeheerprogramma's van de waterschappen in hun gebied.</a:t>
            </a:r>
          </a:p>
          <a:p>
            <a:br>
              <a:rPr lang="nl-NL" sz="1000" b="1" dirty="0"/>
            </a:br>
            <a:endParaRPr lang="nl-NL"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8</a:t>
            </a:fld>
            <a:endParaRPr lang="nl-NL"/>
          </a:p>
        </p:txBody>
      </p:sp>
    </p:spTree>
    <p:extLst>
      <p:ext uri="{BB962C8B-B14F-4D97-AF65-F5344CB8AC3E}">
        <p14:creationId xmlns:p14="http://schemas.microsoft.com/office/powerpoint/2010/main" val="230147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t>Instructieregel rekening houden met behoud cultureel erfgoed</a:t>
            </a:r>
          </a:p>
          <a:p>
            <a:r>
              <a:rPr lang="nl-NL" sz="1000" dirty="0" err="1"/>
              <a:t>Bkl</a:t>
            </a:r>
            <a:r>
              <a:rPr lang="nl-NL" sz="1000" dirty="0"/>
              <a:t> art. 5.72 lid 1: </a:t>
            </a:r>
            <a:r>
              <a:rPr lang="nl-NL" sz="1000" i="1" dirty="0"/>
              <a:t>In een omgevingsplan wordt rekening gehouden met het behoud van cultureel erfgoed, met inbegrip van bekende of aantoonbaar te verwachten archeologische monumenten.</a:t>
            </a:r>
            <a:endParaRPr lang="nl-NL" sz="1000" dirty="0"/>
          </a:p>
          <a:p>
            <a:r>
              <a:rPr lang="nl-NL" sz="1000" dirty="0"/>
              <a:t>Een gemeente maakt een inventarisatie en analyse van binnen grondgebied aanwezige cultureel erfgoed. Want: weet je niet wat je hebt, dan kun je er geen rekening mee houden. De conclusies worden vertaald naar het omgevingsplan. Burgers en belangengroepen net als nu vroegtijdig betrekken (verplichting verdrag van Granada). voorkomt vertraging bij lagere planvorming of uitvoering.</a:t>
            </a:r>
          </a:p>
          <a:p>
            <a:r>
              <a:rPr lang="nl-NL" sz="1000" dirty="0"/>
              <a:t>Lid 2: regels stellen ter bescherming van daarvoor in aanmerking komend cultureel erfgoed </a:t>
            </a:r>
            <a:r>
              <a:rPr lang="nl-NL" sz="1000" i="1" dirty="0"/>
              <a:t>rekening houdend met de volgende beginselen</a:t>
            </a:r>
            <a:r>
              <a:rPr lang="nl-NL" sz="1000" dirty="0"/>
              <a:t> (uit Verdrag van Granada (eerste vier onderdelen) en Valletta (vijfde onderdeel)),</a:t>
            </a:r>
          </a:p>
          <a:p>
            <a:r>
              <a:rPr lang="nl-NL" sz="1000" i="1" dirty="0"/>
              <a:t>1.°Voorkoming ontsiering, beschadiging of sloop van via omgevingsplan beschermde (archeologische) monumenten</a:t>
            </a:r>
            <a:br>
              <a:rPr lang="nl-NL" sz="1000" i="1" dirty="0"/>
            </a:br>
            <a:r>
              <a:rPr lang="nl-NL" sz="1000" i="1" dirty="0"/>
              <a:t>2.°Voorkomen verplaatsing van via omgevingsplan beschermde monumenten of delen daarvan, tenzij dringend vereist voor het behoud</a:t>
            </a:r>
            <a:br>
              <a:rPr lang="nl-NL" sz="1000" i="1" dirty="0"/>
            </a:br>
            <a:r>
              <a:rPr lang="nl-NL" sz="1000" i="1" dirty="0"/>
              <a:t>3.°Bevordering gebruik monumenten, zo nodig door wijziging daarvan, </a:t>
            </a:r>
            <a:r>
              <a:rPr lang="nl-NL" sz="1000" i="1" u="sng" dirty="0"/>
              <a:t>rekening houdend met monumentale waarden</a:t>
            </a:r>
            <a:br>
              <a:rPr lang="nl-NL" sz="1000" i="1" dirty="0"/>
            </a:br>
            <a:r>
              <a:rPr lang="nl-NL" sz="1000" i="1" dirty="0"/>
              <a:t>4.°Voorkoming van aantasting van:</a:t>
            </a:r>
            <a:br>
              <a:rPr lang="nl-NL" sz="1000" i="1" dirty="0"/>
            </a:br>
            <a:r>
              <a:rPr lang="nl-NL" sz="1000" i="1" dirty="0"/>
              <a:t>- de omgeving (voor)beschermde (rijks)monumenten i.v.m. het aanzicht en de waardering van die monumenten</a:t>
            </a:r>
            <a:br>
              <a:rPr lang="nl-NL" sz="1000" i="1" dirty="0"/>
            </a:br>
            <a:r>
              <a:rPr lang="nl-NL" sz="1000" i="1" dirty="0"/>
              <a:t>- het karakter beschermde stads- en dorpsgezichten of beschermde cultuurlandschappen door sloop van gebouwen, de bouw van nieuwe gebouwen of andere belangrijke veranderingen.</a:t>
            </a:r>
            <a:endParaRPr lang="nl-NL" sz="1000" dirty="0"/>
          </a:p>
          <a:p>
            <a:r>
              <a:rPr lang="nl-NL" sz="1000" dirty="0"/>
              <a:t>Bijvoorbeeld via welstandsregels, toekennen van functies aan locaties, algemene regels, etc.</a:t>
            </a:r>
          </a:p>
          <a:p>
            <a:r>
              <a:rPr lang="nl-NL" sz="1000" i="1" dirty="0"/>
              <a:t>5.°Archeologische monumenten conserveren en in standhouden, bij voorkeur in situ</a:t>
            </a:r>
            <a:endParaRPr lang="nl-NL" sz="1000" dirty="0"/>
          </a:p>
          <a:p>
            <a:r>
              <a:rPr lang="nl-NL" sz="1000" dirty="0"/>
              <a:t>In het omgevingsplan kunnen door gemeenten ook regels worden gesteld over eisen aan archeologisch (voor-)onderzoek en gevallen worden aangewezen waarin kan worden afgezien van onderzoek. Daarnaast houdt de instructieregel 'rekening houden met' ook in: Gemeenten moeten in het omgevingsplan bepalen dat regels over archeologisch onderzoek niet van toepassing zijn op activiteiten met een oppervlakte van minder dan 100 m2, maar kunnen ook gemotiveerd een andere oppervlakte vaststellen.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9</a:t>
            </a:fld>
            <a:endParaRPr lang="nl-NL"/>
          </a:p>
        </p:txBody>
      </p:sp>
    </p:spTree>
    <p:extLst>
      <p:ext uri="{BB962C8B-B14F-4D97-AF65-F5344CB8AC3E}">
        <p14:creationId xmlns:p14="http://schemas.microsoft.com/office/powerpoint/2010/main" val="1220293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11</a:t>
            </a:fld>
            <a:endParaRPr lang="nl-NL"/>
          </a:p>
        </p:txBody>
      </p:sp>
    </p:spTree>
    <p:extLst>
      <p:ext uri="{BB962C8B-B14F-4D97-AF65-F5344CB8AC3E}">
        <p14:creationId xmlns:p14="http://schemas.microsoft.com/office/powerpoint/2010/main" val="13173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12</a:t>
            </a:fld>
            <a:endParaRPr lang="nl-NL"/>
          </a:p>
        </p:txBody>
      </p:sp>
    </p:spTree>
    <p:extLst>
      <p:ext uri="{BB962C8B-B14F-4D97-AF65-F5344CB8AC3E}">
        <p14:creationId xmlns:p14="http://schemas.microsoft.com/office/powerpoint/2010/main" val="2487491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p:txBody>
      </p:sp>
      <p:sp>
        <p:nvSpPr>
          <p:cNvPr id="4" name="Tijdelijke aanduiding voor dianummer 3"/>
          <p:cNvSpPr>
            <a:spLocks noGrp="1"/>
          </p:cNvSpPr>
          <p:nvPr>
            <p:ph type="sldNum" sz="quarter" idx="5"/>
          </p:nvPr>
        </p:nvSpPr>
        <p:spPr/>
        <p:txBody>
          <a:bodyPr/>
          <a:lstStyle/>
          <a:p>
            <a:fld id="{94A4867A-F6B8-D745-813A-4141985D7AF5}" type="slidenum">
              <a:rPr lang="nl-NL" smtClean="0"/>
              <a:t>13</a:t>
            </a:fld>
            <a:endParaRPr lang="nl-NL"/>
          </a:p>
        </p:txBody>
      </p:sp>
    </p:spTree>
    <p:extLst>
      <p:ext uri="{BB962C8B-B14F-4D97-AF65-F5344CB8AC3E}">
        <p14:creationId xmlns:p14="http://schemas.microsoft.com/office/powerpoint/2010/main" val="638962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8AA55C-7761-A741-9E11-76AEBC280AC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3456A50-7596-1741-8178-5592A6C718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A5C2418-0CCE-B946-9675-BA09FC5040D9}"/>
              </a:ext>
            </a:extLst>
          </p:cNvPr>
          <p:cNvSpPr>
            <a:spLocks noGrp="1"/>
          </p:cNvSpPr>
          <p:nvPr>
            <p:ph type="dt" sz="half" idx="10"/>
          </p:nvPr>
        </p:nvSpPr>
        <p:spPr/>
        <p:txBody>
          <a:bodyPr/>
          <a:lstStyle/>
          <a:p>
            <a:fld id="{F69AA09E-B05D-CC4B-9DA6-414F14370F91}" type="datetimeFigureOut">
              <a:rPr lang="nl-NL" smtClean="0"/>
              <a:t>21-10-2022</a:t>
            </a:fld>
            <a:endParaRPr lang="nl-NL"/>
          </a:p>
        </p:txBody>
      </p:sp>
      <p:sp>
        <p:nvSpPr>
          <p:cNvPr id="5" name="Tijdelijke aanduiding voor voettekst 4">
            <a:extLst>
              <a:ext uri="{FF2B5EF4-FFF2-40B4-BE49-F238E27FC236}">
                <a16:creationId xmlns:a16="http://schemas.microsoft.com/office/drawing/2014/main" id="{807E75C8-D90D-2441-9FD9-D78AB06A193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748302C-ADEB-B440-89A8-9BE712201ABC}"/>
              </a:ext>
            </a:extLst>
          </p:cNvPr>
          <p:cNvSpPr>
            <a:spLocks noGrp="1"/>
          </p:cNvSpPr>
          <p:nvPr>
            <p:ph type="sldNum" sz="quarter" idx="12"/>
          </p:nvPr>
        </p:nvSpPr>
        <p:spPr/>
        <p:txBody>
          <a:bodyPr/>
          <a:lstStyle/>
          <a:p>
            <a:fld id="{3DBBA6FD-D798-B644-A705-BBB2783D4563}" type="slidenum">
              <a:rPr lang="nl-NL" smtClean="0"/>
              <a:t>‹nr.›</a:t>
            </a:fld>
            <a:endParaRPr lang="nl-NL"/>
          </a:p>
        </p:txBody>
      </p:sp>
    </p:spTree>
    <p:extLst>
      <p:ext uri="{BB962C8B-B14F-4D97-AF65-F5344CB8AC3E}">
        <p14:creationId xmlns:p14="http://schemas.microsoft.com/office/powerpoint/2010/main" val="41200211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B68DD-A114-3043-B6F0-DD6ABE392F7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69F7D60-7B2D-7746-8134-DA601006291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FD4A16-04FC-6D4F-ADCC-F5DAE9CFDA43}"/>
              </a:ext>
            </a:extLst>
          </p:cNvPr>
          <p:cNvSpPr>
            <a:spLocks noGrp="1"/>
          </p:cNvSpPr>
          <p:nvPr>
            <p:ph type="dt" sz="half" idx="10"/>
          </p:nvPr>
        </p:nvSpPr>
        <p:spPr/>
        <p:txBody>
          <a:bodyPr/>
          <a:lstStyle/>
          <a:p>
            <a:fld id="{F69AA09E-B05D-CC4B-9DA6-414F14370F91}" type="datetimeFigureOut">
              <a:rPr lang="nl-NL" smtClean="0"/>
              <a:t>21-10-2022</a:t>
            </a:fld>
            <a:endParaRPr lang="nl-NL"/>
          </a:p>
        </p:txBody>
      </p:sp>
      <p:sp>
        <p:nvSpPr>
          <p:cNvPr id="5" name="Tijdelijke aanduiding voor voettekst 4">
            <a:extLst>
              <a:ext uri="{FF2B5EF4-FFF2-40B4-BE49-F238E27FC236}">
                <a16:creationId xmlns:a16="http://schemas.microsoft.com/office/drawing/2014/main" id="{66F9B30A-4B57-DA41-A31C-FDED9CFB1D5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C520774-2221-F64D-8C4C-5B323350402D}"/>
              </a:ext>
            </a:extLst>
          </p:cNvPr>
          <p:cNvSpPr>
            <a:spLocks noGrp="1"/>
          </p:cNvSpPr>
          <p:nvPr>
            <p:ph type="sldNum" sz="quarter" idx="12"/>
          </p:nvPr>
        </p:nvSpPr>
        <p:spPr/>
        <p:txBody>
          <a:bodyPr/>
          <a:lstStyle/>
          <a:p>
            <a:fld id="{3DBBA6FD-D798-B644-A705-BBB2783D4563}" type="slidenum">
              <a:rPr lang="nl-NL" smtClean="0"/>
              <a:t>‹nr.›</a:t>
            </a:fld>
            <a:endParaRPr lang="nl-NL"/>
          </a:p>
        </p:txBody>
      </p:sp>
    </p:spTree>
    <p:extLst>
      <p:ext uri="{BB962C8B-B14F-4D97-AF65-F5344CB8AC3E}">
        <p14:creationId xmlns:p14="http://schemas.microsoft.com/office/powerpoint/2010/main" val="25881584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464B63C-0B08-A94E-8E31-7B6B8F6C803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67BF75A-5A01-104B-9717-607CABAEA51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DC25452-D9A6-184A-83B0-D17CDF57C298}"/>
              </a:ext>
            </a:extLst>
          </p:cNvPr>
          <p:cNvSpPr>
            <a:spLocks noGrp="1"/>
          </p:cNvSpPr>
          <p:nvPr>
            <p:ph type="dt" sz="half" idx="10"/>
          </p:nvPr>
        </p:nvSpPr>
        <p:spPr/>
        <p:txBody>
          <a:bodyPr/>
          <a:lstStyle/>
          <a:p>
            <a:fld id="{F69AA09E-B05D-CC4B-9DA6-414F14370F91}" type="datetimeFigureOut">
              <a:rPr lang="nl-NL" smtClean="0"/>
              <a:t>21-10-2022</a:t>
            </a:fld>
            <a:endParaRPr lang="nl-NL"/>
          </a:p>
        </p:txBody>
      </p:sp>
      <p:sp>
        <p:nvSpPr>
          <p:cNvPr id="5" name="Tijdelijke aanduiding voor voettekst 4">
            <a:extLst>
              <a:ext uri="{FF2B5EF4-FFF2-40B4-BE49-F238E27FC236}">
                <a16:creationId xmlns:a16="http://schemas.microsoft.com/office/drawing/2014/main" id="{98C77685-391D-E146-A4F1-31E691CFAF1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5599319-58F6-E24D-BD79-319E33E3E94F}"/>
              </a:ext>
            </a:extLst>
          </p:cNvPr>
          <p:cNvSpPr>
            <a:spLocks noGrp="1"/>
          </p:cNvSpPr>
          <p:nvPr>
            <p:ph type="sldNum" sz="quarter" idx="12"/>
          </p:nvPr>
        </p:nvSpPr>
        <p:spPr/>
        <p:txBody>
          <a:bodyPr/>
          <a:lstStyle/>
          <a:p>
            <a:fld id="{3DBBA6FD-D798-B644-A705-BBB2783D4563}" type="slidenum">
              <a:rPr lang="nl-NL" smtClean="0"/>
              <a:t>‹nr.›</a:t>
            </a:fld>
            <a:endParaRPr lang="nl-NL"/>
          </a:p>
        </p:txBody>
      </p:sp>
    </p:spTree>
    <p:extLst>
      <p:ext uri="{BB962C8B-B14F-4D97-AF65-F5344CB8AC3E}">
        <p14:creationId xmlns:p14="http://schemas.microsoft.com/office/powerpoint/2010/main" val="35842410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DA0C30-0FC2-2745-AD48-3CF6D18C9C1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CA505F8-B918-FF45-845F-85E344F9F92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877C6C-39B6-AB44-B377-5CF3A04A5765}"/>
              </a:ext>
            </a:extLst>
          </p:cNvPr>
          <p:cNvSpPr>
            <a:spLocks noGrp="1"/>
          </p:cNvSpPr>
          <p:nvPr>
            <p:ph type="dt" sz="half" idx="10"/>
          </p:nvPr>
        </p:nvSpPr>
        <p:spPr/>
        <p:txBody>
          <a:bodyPr/>
          <a:lstStyle/>
          <a:p>
            <a:fld id="{F69AA09E-B05D-CC4B-9DA6-414F14370F91}" type="datetimeFigureOut">
              <a:rPr lang="nl-NL" smtClean="0"/>
              <a:t>21-10-2022</a:t>
            </a:fld>
            <a:endParaRPr lang="nl-NL"/>
          </a:p>
        </p:txBody>
      </p:sp>
      <p:sp>
        <p:nvSpPr>
          <p:cNvPr id="5" name="Tijdelijke aanduiding voor voettekst 4">
            <a:extLst>
              <a:ext uri="{FF2B5EF4-FFF2-40B4-BE49-F238E27FC236}">
                <a16:creationId xmlns:a16="http://schemas.microsoft.com/office/drawing/2014/main" id="{F5F943F4-25D6-D744-BF6E-98AA8C03378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3F21E8-8E68-164A-A1E3-0AA9E884DF99}"/>
              </a:ext>
            </a:extLst>
          </p:cNvPr>
          <p:cNvSpPr>
            <a:spLocks noGrp="1"/>
          </p:cNvSpPr>
          <p:nvPr>
            <p:ph type="sldNum" sz="quarter" idx="12"/>
          </p:nvPr>
        </p:nvSpPr>
        <p:spPr/>
        <p:txBody>
          <a:bodyPr/>
          <a:lstStyle/>
          <a:p>
            <a:fld id="{3DBBA6FD-D798-B644-A705-BBB2783D4563}" type="slidenum">
              <a:rPr lang="nl-NL" smtClean="0"/>
              <a:t>‹nr.›</a:t>
            </a:fld>
            <a:endParaRPr lang="nl-NL"/>
          </a:p>
        </p:txBody>
      </p:sp>
    </p:spTree>
    <p:extLst>
      <p:ext uri="{BB962C8B-B14F-4D97-AF65-F5344CB8AC3E}">
        <p14:creationId xmlns:p14="http://schemas.microsoft.com/office/powerpoint/2010/main" val="755632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876D43-486B-0044-A63A-332B8AB78C1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E0472DA-B2C5-054C-9530-3347D45D0E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27655F6-8502-3C47-BF98-868F3E48A039}"/>
              </a:ext>
            </a:extLst>
          </p:cNvPr>
          <p:cNvSpPr>
            <a:spLocks noGrp="1"/>
          </p:cNvSpPr>
          <p:nvPr>
            <p:ph type="dt" sz="half" idx="10"/>
          </p:nvPr>
        </p:nvSpPr>
        <p:spPr/>
        <p:txBody>
          <a:bodyPr/>
          <a:lstStyle/>
          <a:p>
            <a:fld id="{F69AA09E-B05D-CC4B-9DA6-414F14370F91}" type="datetimeFigureOut">
              <a:rPr lang="nl-NL" smtClean="0"/>
              <a:t>21-10-2022</a:t>
            </a:fld>
            <a:endParaRPr lang="nl-NL"/>
          </a:p>
        </p:txBody>
      </p:sp>
      <p:sp>
        <p:nvSpPr>
          <p:cNvPr id="5" name="Tijdelijke aanduiding voor voettekst 4">
            <a:extLst>
              <a:ext uri="{FF2B5EF4-FFF2-40B4-BE49-F238E27FC236}">
                <a16:creationId xmlns:a16="http://schemas.microsoft.com/office/drawing/2014/main" id="{1A91773C-40C7-FB42-80A8-AF212C849B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8AC56D-985A-DB4E-AAE0-98B8BBFDE46F}"/>
              </a:ext>
            </a:extLst>
          </p:cNvPr>
          <p:cNvSpPr>
            <a:spLocks noGrp="1"/>
          </p:cNvSpPr>
          <p:nvPr>
            <p:ph type="sldNum" sz="quarter" idx="12"/>
          </p:nvPr>
        </p:nvSpPr>
        <p:spPr/>
        <p:txBody>
          <a:bodyPr/>
          <a:lstStyle/>
          <a:p>
            <a:fld id="{3DBBA6FD-D798-B644-A705-BBB2783D4563}" type="slidenum">
              <a:rPr lang="nl-NL" smtClean="0"/>
              <a:t>‹nr.›</a:t>
            </a:fld>
            <a:endParaRPr lang="nl-NL"/>
          </a:p>
        </p:txBody>
      </p:sp>
    </p:spTree>
    <p:extLst>
      <p:ext uri="{BB962C8B-B14F-4D97-AF65-F5344CB8AC3E}">
        <p14:creationId xmlns:p14="http://schemas.microsoft.com/office/powerpoint/2010/main" val="98914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6EEC8-5C3D-9440-8563-6E49F6695B8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7881401-F5E7-9E42-91B4-2F789FCAFA2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062B781-BCAB-E84C-9CFE-79A97C56274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7860349-6525-2147-8713-C58C2ABBA711}"/>
              </a:ext>
            </a:extLst>
          </p:cNvPr>
          <p:cNvSpPr>
            <a:spLocks noGrp="1"/>
          </p:cNvSpPr>
          <p:nvPr>
            <p:ph type="dt" sz="half" idx="10"/>
          </p:nvPr>
        </p:nvSpPr>
        <p:spPr/>
        <p:txBody>
          <a:bodyPr/>
          <a:lstStyle/>
          <a:p>
            <a:fld id="{F69AA09E-B05D-CC4B-9DA6-414F14370F91}" type="datetimeFigureOut">
              <a:rPr lang="nl-NL" smtClean="0"/>
              <a:t>21-10-2022</a:t>
            </a:fld>
            <a:endParaRPr lang="nl-NL"/>
          </a:p>
        </p:txBody>
      </p:sp>
      <p:sp>
        <p:nvSpPr>
          <p:cNvPr id="6" name="Tijdelijke aanduiding voor voettekst 5">
            <a:extLst>
              <a:ext uri="{FF2B5EF4-FFF2-40B4-BE49-F238E27FC236}">
                <a16:creationId xmlns:a16="http://schemas.microsoft.com/office/drawing/2014/main" id="{121DF6E4-E803-F441-80AE-4EE423DCAAF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91ED19A-860E-4846-888D-1B09057C189B}"/>
              </a:ext>
            </a:extLst>
          </p:cNvPr>
          <p:cNvSpPr>
            <a:spLocks noGrp="1"/>
          </p:cNvSpPr>
          <p:nvPr>
            <p:ph type="sldNum" sz="quarter" idx="12"/>
          </p:nvPr>
        </p:nvSpPr>
        <p:spPr/>
        <p:txBody>
          <a:bodyPr/>
          <a:lstStyle/>
          <a:p>
            <a:fld id="{3DBBA6FD-D798-B644-A705-BBB2783D4563}" type="slidenum">
              <a:rPr lang="nl-NL" smtClean="0"/>
              <a:t>‹nr.›</a:t>
            </a:fld>
            <a:endParaRPr lang="nl-NL"/>
          </a:p>
        </p:txBody>
      </p:sp>
    </p:spTree>
    <p:extLst>
      <p:ext uri="{BB962C8B-B14F-4D97-AF65-F5344CB8AC3E}">
        <p14:creationId xmlns:p14="http://schemas.microsoft.com/office/powerpoint/2010/main" val="2015569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FA76B-552F-AE44-BA7A-0A690A47753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764BA83-7936-2E49-99E2-E10C2BE867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7D49DB3-31A6-DD4F-BEF2-630172F5C75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E35277E-A390-7741-8DF7-E7502DD4AB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4B9D54B-18E7-5F44-9D9A-FF1FF29FA1B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9F277D0-ECCF-1F42-83E7-B59E1CC9FECC}"/>
              </a:ext>
            </a:extLst>
          </p:cNvPr>
          <p:cNvSpPr>
            <a:spLocks noGrp="1"/>
          </p:cNvSpPr>
          <p:nvPr>
            <p:ph type="dt" sz="half" idx="10"/>
          </p:nvPr>
        </p:nvSpPr>
        <p:spPr/>
        <p:txBody>
          <a:bodyPr/>
          <a:lstStyle/>
          <a:p>
            <a:fld id="{F69AA09E-B05D-CC4B-9DA6-414F14370F91}" type="datetimeFigureOut">
              <a:rPr lang="nl-NL" smtClean="0"/>
              <a:t>21-10-2022</a:t>
            </a:fld>
            <a:endParaRPr lang="nl-NL"/>
          </a:p>
        </p:txBody>
      </p:sp>
      <p:sp>
        <p:nvSpPr>
          <p:cNvPr id="8" name="Tijdelijke aanduiding voor voettekst 7">
            <a:extLst>
              <a:ext uri="{FF2B5EF4-FFF2-40B4-BE49-F238E27FC236}">
                <a16:creationId xmlns:a16="http://schemas.microsoft.com/office/drawing/2014/main" id="{13171E54-1E53-764D-8BE2-FC627CA0784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0CA2150-BD03-BE4B-8945-2CA2A3309086}"/>
              </a:ext>
            </a:extLst>
          </p:cNvPr>
          <p:cNvSpPr>
            <a:spLocks noGrp="1"/>
          </p:cNvSpPr>
          <p:nvPr>
            <p:ph type="sldNum" sz="quarter" idx="12"/>
          </p:nvPr>
        </p:nvSpPr>
        <p:spPr/>
        <p:txBody>
          <a:bodyPr/>
          <a:lstStyle/>
          <a:p>
            <a:fld id="{3DBBA6FD-D798-B644-A705-BBB2783D4563}" type="slidenum">
              <a:rPr lang="nl-NL" smtClean="0"/>
              <a:t>‹nr.›</a:t>
            </a:fld>
            <a:endParaRPr lang="nl-NL"/>
          </a:p>
        </p:txBody>
      </p:sp>
    </p:spTree>
    <p:extLst>
      <p:ext uri="{BB962C8B-B14F-4D97-AF65-F5344CB8AC3E}">
        <p14:creationId xmlns:p14="http://schemas.microsoft.com/office/powerpoint/2010/main" val="20904216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A0D8A-96D0-884D-AEF2-567D03FE1AF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4318641-9947-2349-BA92-FCC3F163A57E}"/>
              </a:ext>
            </a:extLst>
          </p:cNvPr>
          <p:cNvSpPr>
            <a:spLocks noGrp="1"/>
          </p:cNvSpPr>
          <p:nvPr>
            <p:ph type="dt" sz="half" idx="10"/>
          </p:nvPr>
        </p:nvSpPr>
        <p:spPr/>
        <p:txBody>
          <a:bodyPr/>
          <a:lstStyle/>
          <a:p>
            <a:fld id="{F69AA09E-B05D-CC4B-9DA6-414F14370F91}" type="datetimeFigureOut">
              <a:rPr lang="nl-NL" smtClean="0"/>
              <a:t>21-10-2022</a:t>
            </a:fld>
            <a:endParaRPr lang="nl-NL"/>
          </a:p>
        </p:txBody>
      </p:sp>
      <p:sp>
        <p:nvSpPr>
          <p:cNvPr id="4" name="Tijdelijke aanduiding voor voettekst 3">
            <a:extLst>
              <a:ext uri="{FF2B5EF4-FFF2-40B4-BE49-F238E27FC236}">
                <a16:creationId xmlns:a16="http://schemas.microsoft.com/office/drawing/2014/main" id="{B9BCBB70-277E-424D-B947-10075DFACC4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59F3857-1AD3-FD45-B536-B1E60F8529DF}"/>
              </a:ext>
            </a:extLst>
          </p:cNvPr>
          <p:cNvSpPr>
            <a:spLocks noGrp="1"/>
          </p:cNvSpPr>
          <p:nvPr>
            <p:ph type="sldNum" sz="quarter" idx="12"/>
          </p:nvPr>
        </p:nvSpPr>
        <p:spPr/>
        <p:txBody>
          <a:bodyPr/>
          <a:lstStyle/>
          <a:p>
            <a:fld id="{3DBBA6FD-D798-B644-A705-BBB2783D4563}" type="slidenum">
              <a:rPr lang="nl-NL" smtClean="0"/>
              <a:t>‹nr.›</a:t>
            </a:fld>
            <a:endParaRPr lang="nl-NL"/>
          </a:p>
        </p:txBody>
      </p:sp>
    </p:spTree>
    <p:extLst>
      <p:ext uri="{BB962C8B-B14F-4D97-AF65-F5344CB8AC3E}">
        <p14:creationId xmlns:p14="http://schemas.microsoft.com/office/powerpoint/2010/main" val="41487364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A37391A-2A73-9649-8CE5-E6CA868E23A4}"/>
              </a:ext>
            </a:extLst>
          </p:cNvPr>
          <p:cNvSpPr>
            <a:spLocks noGrp="1"/>
          </p:cNvSpPr>
          <p:nvPr>
            <p:ph type="dt" sz="half" idx="10"/>
          </p:nvPr>
        </p:nvSpPr>
        <p:spPr/>
        <p:txBody>
          <a:bodyPr/>
          <a:lstStyle/>
          <a:p>
            <a:fld id="{F69AA09E-B05D-CC4B-9DA6-414F14370F91}" type="datetimeFigureOut">
              <a:rPr lang="nl-NL" smtClean="0"/>
              <a:t>21-10-2022</a:t>
            </a:fld>
            <a:endParaRPr lang="nl-NL"/>
          </a:p>
        </p:txBody>
      </p:sp>
      <p:sp>
        <p:nvSpPr>
          <p:cNvPr id="3" name="Tijdelijke aanduiding voor voettekst 2">
            <a:extLst>
              <a:ext uri="{FF2B5EF4-FFF2-40B4-BE49-F238E27FC236}">
                <a16:creationId xmlns:a16="http://schemas.microsoft.com/office/drawing/2014/main" id="{2A4F753A-9A15-5D48-82B0-379CDF6F41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90319B4-CC88-7E4F-8A3C-846D9A626D5D}"/>
              </a:ext>
            </a:extLst>
          </p:cNvPr>
          <p:cNvSpPr>
            <a:spLocks noGrp="1"/>
          </p:cNvSpPr>
          <p:nvPr>
            <p:ph type="sldNum" sz="quarter" idx="12"/>
          </p:nvPr>
        </p:nvSpPr>
        <p:spPr/>
        <p:txBody>
          <a:bodyPr/>
          <a:lstStyle/>
          <a:p>
            <a:fld id="{3DBBA6FD-D798-B644-A705-BBB2783D4563}" type="slidenum">
              <a:rPr lang="nl-NL" smtClean="0"/>
              <a:t>‹nr.›</a:t>
            </a:fld>
            <a:endParaRPr lang="nl-NL"/>
          </a:p>
        </p:txBody>
      </p:sp>
    </p:spTree>
    <p:extLst>
      <p:ext uri="{BB962C8B-B14F-4D97-AF65-F5344CB8AC3E}">
        <p14:creationId xmlns:p14="http://schemas.microsoft.com/office/powerpoint/2010/main" val="22230032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12E61-C786-334C-AA2B-AB957912D79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BF764A3-796E-8547-912D-C5158D701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7944304-617E-9F4C-A1C1-586F9E2EE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CBA1B7F-C4CA-3D46-9E25-8613C133DFB7}"/>
              </a:ext>
            </a:extLst>
          </p:cNvPr>
          <p:cNvSpPr>
            <a:spLocks noGrp="1"/>
          </p:cNvSpPr>
          <p:nvPr>
            <p:ph type="dt" sz="half" idx="10"/>
          </p:nvPr>
        </p:nvSpPr>
        <p:spPr/>
        <p:txBody>
          <a:bodyPr/>
          <a:lstStyle/>
          <a:p>
            <a:fld id="{F69AA09E-B05D-CC4B-9DA6-414F14370F91}" type="datetimeFigureOut">
              <a:rPr lang="nl-NL" smtClean="0"/>
              <a:t>21-10-2022</a:t>
            </a:fld>
            <a:endParaRPr lang="nl-NL"/>
          </a:p>
        </p:txBody>
      </p:sp>
      <p:sp>
        <p:nvSpPr>
          <p:cNvPr id="6" name="Tijdelijke aanduiding voor voettekst 5">
            <a:extLst>
              <a:ext uri="{FF2B5EF4-FFF2-40B4-BE49-F238E27FC236}">
                <a16:creationId xmlns:a16="http://schemas.microsoft.com/office/drawing/2014/main" id="{D3D6E21E-70DC-CF4A-9305-A229F2E2EEA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A292EE1-17C6-C147-8008-3931E8803EA8}"/>
              </a:ext>
            </a:extLst>
          </p:cNvPr>
          <p:cNvSpPr>
            <a:spLocks noGrp="1"/>
          </p:cNvSpPr>
          <p:nvPr>
            <p:ph type="sldNum" sz="quarter" idx="12"/>
          </p:nvPr>
        </p:nvSpPr>
        <p:spPr/>
        <p:txBody>
          <a:bodyPr/>
          <a:lstStyle/>
          <a:p>
            <a:fld id="{3DBBA6FD-D798-B644-A705-BBB2783D4563}" type="slidenum">
              <a:rPr lang="nl-NL" smtClean="0"/>
              <a:t>‹nr.›</a:t>
            </a:fld>
            <a:endParaRPr lang="nl-NL"/>
          </a:p>
        </p:txBody>
      </p:sp>
    </p:spTree>
    <p:extLst>
      <p:ext uri="{BB962C8B-B14F-4D97-AF65-F5344CB8AC3E}">
        <p14:creationId xmlns:p14="http://schemas.microsoft.com/office/powerpoint/2010/main" val="14117299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6F973A-48DD-9A47-8504-2DB424DD729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CCC329F-E593-A542-B5AA-9EADEED7B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C73D984-76F1-444A-B50F-F73EAFDFB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F57A036-B97B-E941-939A-8424DBACEDDE}"/>
              </a:ext>
            </a:extLst>
          </p:cNvPr>
          <p:cNvSpPr>
            <a:spLocks noGrp="1"/>
          </p:cNvSpPr>
          <p:nvPr>
            <p:ph type="dt" sz="half" idx="10"/>
          </p:nvPr>
        </p:nvSpPr>
        <p:spPr/>
        <p:txBody>
          <a:bodyPr/>
          <a:lstStyle/>
          <a:p>
            <a:fld id="{F69AA09E-B05D-CC4B-9DA6-414F14370F91}" type="datetimeFigureOut">
              <a:rPr lang="nl-NL" smtClean="0"/>
              <a:t>21-10-2022</a:t>
            </a:fld>
            <a:endParaRPr lang="nl-NL"/>
          </a:p>
        </p:txBody>
      </p:sp>
      <p:sp>
        <p:nvSpPr>
          <p:cNvPr id="6" name="Tijdelijke aanduiding voor voettekst 5">
            <a:extLst>
              <a:ext uri="{FF2B5EF4-FFF2-40B4-BE49-F238E27FC236}">
                <a16:creationId xmlns:a16="http://schemas.microsoft.com/office/drawing/2014/main" id="{120669D5-F300-8E4D-8FC1-E26BA2D40FC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4FDB09A-D1B8-4B4A-A760-F3AC3CFD549D}"/>
              </a:ext>
            </a:extLst>
          </p:cNvPr>
          <p:cNvSpPr>
            <a:spLocks noGrp="1"/>
          </p:cNvSpPr>
          <p:nvPr>
            <p:ph type="sldNum" sz="quarter" idx="12"/>
          </p:nvPr>
        </p:nvSpPr>
        <p:spPr/>
        <p:txBody>
          <a:bodyPr/>
          <a:lstStyle/>
          <a:p>
            <a:fld id="{3DBBA6FD-D798-B644-A705-BBB2783D4563}" type="slidenum">
              <a:rPr lang="nl-NL" smtClean="0"/>
              <a:t>‹nr.›</a:t>
            </a:fld>
            <a:endParaRPr lang="nl-NL"/>
          </a:p>
        </p:txBody>
      </p:sp>
    </p:spTree>
    <p:extLst>
      <p:ext uri="{BB962C8B-B14F-4D97-AF65-F5344CB8AC3E}">
        <p14:creationId xmlns:p14="http://schemas.microsoft.com/office/powerpoint/2010/main" val="2222304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411D0FB-9820-1541-AA6A-D5EBF486B3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2521EFE-D76F-0B43-A538-CF005834F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6F766DA-7F31-4A40-9600-B47B0D648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AA09E-B05D-CC4B-9DA6-414F14370F91}" type="datetimeFigureOut">
              <a:rPr lang="nl-NL" smtClean="0"/>
              <a:t>21-10-2022</a:t>
            </a:fld>
            <a:endParaRPr lang="nl-NL"/>
          </a:p>
        </p:txBody>
      </p:sp>
      <p:sp>
        <p:nvSpPr>
          <p:cNvPr id="5" name="Tijdelijke aanduiding voor voettekst 4">
            <a:extLst>
              <a:ext uri="{FF2B5EF4-FFF2-40B4-BE49-F238E27FC236}">
                <a16:creationId xmlns:a16="http://schemas.microsoft.com/office/drawing/2014/main" id="{CE4E40F1-62FB-4246-8170-48955DC8B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633E7B7-E5DA-6C41-8B3B-22EE9BBE3A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BA6FD-D798-B644-A705-BBB2783D4563}" type="slidenum">
              <a:rPr lang="nl-NL" smtClean="0"/>
              <a:t>‹nr.›</a:t>
            </a:fld>
            <a:endParaRPr lang="nl-NL"/>
          </a:p>
        </p:txBody>
      </p:sp>
    </p:spTree>
    <p:extLst>
      <p:ext uri="{BB962C8B-B14F-4D97-AF65-F5344CB8AC3E}">
        <p14:creationId xmlns:p14="http://schemas.microsoft.com/office/powerpoint/2010/main" val="2114914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officielebekendmakingen.nl/" TargetMode="External"/><Relationship Id="rId7"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mijnomgevingsvisie.nl/omgevingsvisiekaart" TargetMode="External"/><Relationship Id="rId5" Type="http://schemas.openxmlformats.org/officeDocument/2006/relationships/hyperlink" Target="http://www.ruimtelijkeplannen.nl/" TargetMode="External"/><Relationship Id="rId4" Type="http://schemas.openxmlformats.org/officeDocument/2006/relationships/hyperlink" Target="http://www.overheid.nl/berichten-over-uw-buur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F24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BF611-7160-744E-AE38-E536551C4CD4}"/>
              </a:ext>
            </a:extLst>
          </p:cNvPr>
          <p:cNvSpPr>
            <a:spLocks noGrp="1"/>
          </p:cNvSpPr>
          <p:nvPr>
            <p:ph type="ctrTitle"/>
          </p:nvPr>
        </p:nvSpPr>
        <p:spPr>
          <a:xfrm>
            <a:off x="445233" y="4137131"/>
            <a:ext cx="7090441" cy="2387600"/>
          </a:xfrm>
        </p:spPr>
        <p:txBody>
          <a:bodyPr>
            <a:normAutofit/>
          </a:bodyPr>
          <a:lstStyle/>
          <a:p>
            <a:pPr algn="l"/>
            <a:r>
              <a:rPr lang="nl-NL" sz="5400" b="1" dirty="0">
                <a:latin typeface="Arial" panose="020B0604020202020204" pitchFamily="34" charset="0"/>
                <a:cs typeface="Arial" panose="020B0604020202020204" pitchFamily="34" charset="0"/>
              </a:rPr>
              <a:t>Omgevings-</a:t>
            </a:r>
            <a:br>
              <a:rPr lang="nl-NL" sz="5400" b="1" dirty="0">
                <a:latin typeface="Arial" panose="020B0604020202020204" pitchFamily="34" charset="0"/>
                <a:cs typeface="Arial" panose="020B0604020202020204" pitchFamily="34" charset="0"/>
              </a:rPr>
            </a:br>
            <a:r>
              <a:rPr lang="nl-NL" sz="5400" b="1" dirty="0">
                <a:latin typeface="Arial" panose="020B0604020202020204" pitchFamily="34" charset="0"/>
                <a:cs typeface="Arial" panose="020B0604020202020204" pitchFamily="34" charset="0"/>
              </a:rPr>
              <a:t>wet &amp; molens</a:t>
            </a:r>
          </a:p>
        </p:txBody>
      </p:sp>
      <p:sp>
        <p:nvSpPr>
          <p:cNvPr id="3" name="Ondertitel 2">
            <a:extLst>
              <a:ext uri="{FF2B5EF4-FFF2-40B4-BE49-F238E27FC236}">
                <a16:creationId xmlns:a16="http://schemas.microsoft.com/office/drawing/2014/main" id="{A863A149-E83F-AD40-B0D9-4610BD5D6529}"/>
              </a:ext>
            </a:extLst>
          </p:cNvPr>
          <p:cNvSpPr>
            <a:spLocks noGrp="1"/>
          </p:cNvSpPr>
          <p:nvPr>
            <p:ph type="subTitle" idx="1"/>
          </p:nvPr>
        </p:nvSpPr>
        <p:spPr>
          <a:xfrm>
            <a:off x="7535674" y="5912888"/>
            <a:ext cx="3849808" cy="611843"/>
          </a:xfrm>
        </p:spPr>
        <p:txBody>
          <a:bodyPr anchor="ctr">
            <a:normAutofit/>
          </a:bodyPr>
          <a:lstStyle/>
          <a:p>
            <a:pPr algn="r"/>
            <a:r>
              <a:rPr lang="nl-NL" sz="2800" b="1" dirty="0">
                <a:latin typeface="Arial" panose="020B0604020202020204" pitchFamily="34" charset="0"/>
                <a:cs typeface="Arial" panose="020B0604020202020204" pitchFamily="34" charset="0"/>
              </a:rPr>
              <a:t>18 oktober 2022</a:t>
            </a:r>
          </a:p>
        </p:txBody>
      </p:sp>
      <p:pic>
        <p:nvPicPr>
          <p:cNvPr id="8" name="Afbeelding 7">
            <a:extLst>
              <a:ext uri="{FF2B5EF4-FFF2-40B4-BE49-F238E27FC236}">
                <a16:creationId xmlns:a16="http://schemas.microsoft.com/office/drawing/2014/main" id="{39D3D8CF-53FB-185E-FAAE-64A83583E369}"/>
              </a:ext>
            </a:extLst>
          </p:cNvPr>
          <p:cNvPicPr>
            <a:picLocks noChangeAspect="1"/>
          </p:cNvPicPr>
          <p:nvPr/>
        </p:nvPicPr>
        <p:blipFill rotWithShape="1">
          <a:blip r:embed="rId2"/>
          <a:srcRect l="13027" r="11655"/>
          <a:stretch/>
        </p:blipFill>
        <p:spPr>
          <a:xfrm>
            <a:off x="116871" y="34770"/>
            <a:ext cx="3071631" cy="2033795"/>
          </a:xfrm>
          <a:prstGeom prst="rect">
            <a:avLst/>
          </a:prstGeom>
        </p:spPr>
      </p:pic>
      <p:pic>
        <p:nvPicPr>
          <p:cNvPr id="4" name="Picture 4" descr="Magic Windmills">
            <a:extLst>
              <a:ext uri="{FF2B5EF4-FFF2-40B4-BE49-F238E27FC236}">
                <a16:creationId xmlns:a16="http://schemas.microsoft.com/office/drawing/2014/main" id="{1E6A7A36-D94F-3B4C-90A1-5D05D928BB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24" t="5383" r="20349" b="10347"/>
          <a:stretch/>
        </p:blipFill>
        <p:spPr bwMode="auto">
          <a:xfrm>
            <a:off x="4724318" y="0"/>
            <a:ext cx="7467682" cy="5616683"/>
          </a:xfrm>
          <a:prstGeom prst="rect">
            <a:avLst/>
          </a:prstGeom>
          <a:noFill/>
          <a:extLst>
            <a:ext uri="{909E8E84-426E-40DD-AFC4-6F175D3DCCD1}">
              <a14:hiddenFill xmlns:a14="http://schemas.microsoft.com/office/drawing/2010/main">
                <a:solidFill>
                  <a:srgbClr val="FFFFFF"/>
                </a:solidFill>
              </a14:hiddenFill>
            </a:ext>
          </a:extLst>
        </p:spPr>
      </p:pic>
      <p:sp>
        <p:nvSpPr>
          <p:cNvPr id="6" name="Driehoek 10">
            <a:extLst>
              <a:ext uri="{FF2B5EF4-FFF2-40B4-BE49-F238E27FC236}">
                <a16:creationId xmlns:a16="http://schemas.microsoft.com/office/drawing/2014/main" id="{5082C750-D0CD-FD4E-E83F-FC3684D3EB15}"/>
              </a:ext>
            </a:extLst>
          </p:cNvPr>
          <p:cNvSpPr/>
          <p:nvPr/>
        </p:nvSpPr>
        <p:spPr>
          <a:xfrm rot="10800000" flipH="1">
            <a:off x="4724319" y="3"/>
            <a:ext cx="629242" cy="5616682"/>
          </a:xfrm>
          <a:prstGeom prst="triangle">
            <a:avLst>
              <a:gd name="adj" fmla="val 0"/>
            </a:avLst>
          </a:prstGeom>
          <a:solidFill>
            <a:srgbClr val="D8F241"/>
          </a:solidFill>
          <a:ln>
            <a:solidFill>
              <a:srgbClr val="D8F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dirty="0"/>
          </a:p>
        </p:txBody>
      </p:sp>
    </p:spTree>
    <p:extLst>
      <p:ext uri="{BB962C8B-B14F-4D97-AF65-F5344CB8AC3E}">
        <p14:creationId xmlns:p14="http://schemas.microsoft.com/office/powerpoint/2010/main" val="11555545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0F24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BF611-7160-744E-AE38-E536551C4CD4}"/>
              </a:ext>
            </a:extLst>
          </p:cNvPr>
          <p:cNvSpPr>
            <a:spLocks noGrp="1"/>
          </p:cNvSpPr>
          <p:nvPr>
            <p:ph type="ctrTitle"/>
          </p:nvPr>
        </p:nvSpPr>
        <p:spPr>
          <a:xfrm>
            <a:off x="602343" y="3432629"/>
            <a:ext cx="3926114" cy="2387600"/>
          </a:xfrm>
        </p:spPr>
        <p:txBody>
          <a:bodyPr>
            <a:normAutofit fontScale="90000"/>
          </a:bodyPr>
          <a:lstStyle/>
          <a:p>
            <a:pPr algn="l"/>
            <a:r>
              <a:rPr lang="nl-NL" b="1" dirty="0">
                <a:latin typeface="Arial" panose="020B0604020202020204" pitchFamily="34" charset="0"/>
                <a:cs typeface="Arial" panose="020B0604020202020204" pitchFamily="34" charset="0"/>
              </a:rPr>
              <a:t>Kansen voor molens</a:t>
            </a:r>
          </a:p>
        </p:txBody>
      </p:sp>
      <p:pic>
        <p:nvPicPr>
          <p:cNvPr id="8" name="Afbeelding 7">
            <a:extLst>
              <a:ext uri="{FF2B5EF4-FFF2-40B4-BE49-F238E27FC236}">
                <a16:creationId xmlns:a16="http://schemas.microsoft.com/office/drawing/2014/main" id="{72A76DD4-0A33-AADC-A73B-5C9CB911E3B3}"/>
              </a:ext>
            </a:extLst>
          </p:cNvPr>
          <p:cNvPicPr>
            <a:picLocks noChangeAspect="1"/>
          </p:cNvPicPr>
          <p:nvPr/>
        </p:nvPicPr>
        <p:blipFill rotWithShape="1">
          <a:blip r:embed="rId2"/>
          <a:srcRect t="4351" b="-1"/>
          <a:stretch/>
        </p:blipFill>
        <p:spPr>
          <a:xfrm>
            <a:off x="4723992" y="-3"/>
            <a:ext cx="7468008" cy="5616684"/>
          </a:xfrm>
          <a:prstGeom prst="rect">
            <a:avLst/>
          </a:prstGeom>
        </p:spPr>
      </p:pic>
      <p:sp>
        <p:nvSpPr>
          <p:cNvPr id="9" name="Driehoek 10">
            <a:extLst>
              <a:ext uri="{FF2B5EF4-FFF2-40B4-BE49-F238E27FC236}">
                <a16:creationId xmlns:a16="http://schemas.microsoft.com/office/drawing/2014/main" id="{F37C5936-3C58-F25C-C1E8-C9DD0ED0B6B3}"/>
              </a:ext>
            </a:extLst>
          </p:cNvPr>
          <p:cNvSpPr/>
          <p:nvPr/>
        </p:nvSpPr>
        <p:spPr>
          <a:xfrm rot="10800000" flipH="1">
            <a:off x="4724319" y="3"/>
            <a:ext cx="629242" cy="5616682"/>
          </a:xfrm>
          <a:prstGeom prst="triangle">
            <a:avLst>
              <a:gd name="adj" fmla="val 0"/>
            </a:avLst>
          </a:prstGeom>
          <a:solidFill>
            <a:srgbClr val="D8F241"/>
          </a:solidFill>
          <a:ln>
            <a:solidFill>
              <a:srgbClr val="D8F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dirty="0"/>
          </a:p>
        </p:txBody>
      </p:sp>
      <p:sp>
        <p:nvSpPr>
          <p:cNvPr id="10" name="Driehoek 10">
            <a:extLst>
              <a:ext uri="{FF2B5EF4-FFF2-40B4-BE49-F238E27FC236}">
                <a16:creationId xmlns:a16="http://schemas.microsoft.com/office/drawing/2014/main" id="{FDD4E12E-6642-93A6-6AF2-D9A48B0F81C1}"/>
              </a:ext>
            </a:extLst>
          </p:cNvPr>
          <p:cNvSpPr/>
          <p:nvPr/>
        </p:nvSpPr>
        <p:spPr>
          <a:xfrm flipH="1">
            <a:off x="11127329" y="0"/>
            <a:ext cx="629242" cy="5616682"/>
          </a:xfrm>
          <a:prstGeom prst="triangle">
            <a:avLst>
              <a:gd name="adj" fmla="val 0"/>
            </a:avLst>
          </a:prstGeom>
          <a:solidFill>
            <a:srgbClr val="D8F241"/>
          </a:solidFill>
          <a:ln>
            <a:solidFill>
              <a:srgbClr val="D8F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dirty="0"/>
          </a:p>
        </p:txBody>
      </p:sp>
      <p:sp>
        <p:nvSpPr>
          <p:cNvPr id="13" name="Rechthoek 12">
            <a:extLst>
              <a:ext uri="{FF2B5EF4-FFF2-40B4-BE49-F238E27FC236}">
                <a16:creationId xmlns:a16="http://schemas.microsoft.com/office/drawing/2014/main" id="{703A6B79-DF11-16C5-EE2B-7DDEBAEC9D4A}"/>
              </a:ext>
            </a:extLst>
          </p:cNvPr>
          <p:cNvSpPr/>
          <p:nvPr/>
        </p:nvSpPr>
        <p:spPr>
          <a:xfrm>
            <a:off x="11756571" y="2"/>
            <a:ext cx="435429" cy="5616679"/>
          </a:xfrm>
          <a:prstGeom prst="rect">
            <a:avLst/>
          </a:prstGeom>
          <a:solidFill>
            <a:srgbClr val="D8F241"/>
          </a:solidFill>
          <a:ln>
            <a:solidFill>
              <a:srgbClr val="D8F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079601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6" y="965450"/>
            <a:ext cx="5974084" cy="954107"/>
          </a:xfrm>
          <a:prstGeom prst="rect">
            <a:avLst/>
          </a:prstGeom>
          <a:solidFill>
            <a:schemeClr val="bg1"/>
          </a:solidFill>
        </p:spPr>
        <p:txBody>
          <a:bodyPr wrap="square" rtlCol="0">
            <a:spAutoFit/>
          </a:bodyPr>
          <a:lstStyle/>
          <a:p>
            <a:endParaRPr lang="nl-NL" sz="2800" dirty="0">
              <a:latin typeface="Arial" panose="020B0604020202020204" pitchFamily="34" charset="0"/>
              <a:cs typeface="Arial" panose="020B0604020202020204" pitchFamily="34" charset="0"/>
            </a:endParaRPr>
          </a:p>
          <a:p>
            <a:r>
              <a:rPr lang="nl-NL" sz="2800" b="1" dirty="0">
                <a:latin typeface="Arial" panose="020B0604020202020204" pitchFamily="34" charset="0"/>
                <a:cs typeface="Arial" panose="020B0604020202020204" pitchFamily="34" charset="0"/>
              </a:rPr>
              <a:t>Molens en Omgevingsplan (1)</a:t>
            </a:r>
          </a:p>
        </p:txBody>
      </p:sp>
      <p:sp>
        <p:nvSpPr>
          <p:cNvPr id="6" name="Tekstvak 5">
            <a:extLst>
              <a:ext uri="{FF2B5EF4-FFF2-40B4-BE49-F238E27FC236}">
                <a16:creationId xmlns:a16="http://schemas.microsoft.com/office/drawing/2014/main" id="{1005E63C-3E5A-49B1-8B6E-A4DBF0B55CF4}"/>
              </a:ext>
            </a:extLst>
          </p:cNvPr>
          <p:cNvSpPr txBox="1"/>
          <p:nvPr/>
        </p:nvSpPr>
        <p:spPr>
          <a:xfrm>
            <a:off x="914394" y="2486057"/>
            <a:ext cx="10306055" cy="3539430"/>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Gemeenten moeten in het Omgevingsplan regels stellen om aantasting van de omgeving van monumenten te voorkomen</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Biotoop moet op de plankaart worden aangegeven</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Het gaat niet zozeer om het voorkomen van de aantasting van de omgeving op zich, maar om een aantasting van de omgeving van een beschermd monument die dat monument ontsiert of beschadigt (toelichting BKL art. 5.130, art. 2.24 lid 1 en 2.28 aanhef en onder a OW)</a:t>
            </a:r>
          </a:p>
        </p:txBody>
      </p:sp>
    </p:spTree>
    <p:extLst>
      <p:ext uri="{BB962C8B-B14F-4D97-AF65-F5344CB8AC3E}">
        <p14:creationId xmlns:p14="http://schemas.microsoft.com/office/powerpoint/2010/main" val="42150222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6" y="965450"/>
            <a:ext cx="5974084" cy="954107"/>
          </a:xfrm>
          <a:prstGeom prst="rect">
            <a:avLst/>
          </a:prstGeom>
          <a:solidFill>
            <a:schemeClr val="bg1"/>
          </a:solidFill>
        </p:spPr>
        <p:txBody>
          <a:bodyPr wrap="square" rtlCol="0">
            <a:spAutoFit/>
          </a:bodyPr>
          <a:lstStyle/>
          <a:p>
            <a:endParaRPr lang="nl-NL" sz="2800" dirty="0">
              <a:latin typeface="GT Pressura Trial Bd" panose="00000800000000000000" pitchFamily="50" charset="0"/>
            </a:endParaRPr>
          </a:p>
          <a:p>
            <a:r>
              <a:rPr lang="nl-NL" sz="2800" b="1" dirty="0">
                <a:latin typeface="Arial" panose="020B0604020202020204" pitchFamily="34" charset="0"/>
                <a:cs typeface="Arial" panose="020B0604020202020204" pitchFamily="34" charset="0"/>
              </a:rPr>
              <a:t>Molens en Omgevingsplan (2)</a:t>
            </a:r>
          </a:p>
        </p:txBody>
      </p:sp>
      <p:sp>
        <p:nvSpPr>
          <p:cNvPr id="6" name="Tekstvak 5">
            <a:extLst>
              <a:ext uri="{FF2B5EF4-FFF2-40B4-BE49-F238E27FC236}">
                <a16:creationId xmlns:a16="http://schemas.microsoft.com/office/drawing/2014/main" id="{1005E63C-3E5A-49B1-8B6E-A4DBF0B55CF4}"/>
              </a:ext>
            </a:extLst>
          </p:cNvPr>
          <p:cNvSpPr txBox="1"/>
          <p:nvPr/>
        </p:nvSpPr>
        <p:spPr>
          <a:xfrm>
            <a:off x="914394" y="2352707"/>
            <a:ext cx="10020306" cy="3970318"/>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Daarnaast kan de omgeving van een monument ook van invloed zijn op de instandhouding of het functioneren van een monument: de bebouwing of beplanting in de omgeving van een molen is van invloed op de windvang van de molen</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Een molen die niet kan functioneren omdat deze onvoldoende wind vangt, heeft een veel groter risico te vervallen</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Hoe de bescherming wordt geregeld, staat open voor discussie</a:t>
            </a:r>
          </a:p>
        </p:txBody>
      </p:sp>
    </p:spTree>
    <p:extLst>
      <p:ext uri="{BB962C8B-B14F-4D97-AF65-F5344CB8AC3E}">
        <p14:creationId xmlns:p14="http://schemas.microsoft.com/office/powerpoint/2010/main" val="40865923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5" y="965450"/>
            <a:ext cx="6467479" cy="954107"/>
          </a:xfrm>
          <a:prstGeom prst="rect">
            <a:avLst/>
          </a:prstGeom>
          <a:solidFill>
            <a:schemeClr val="bg1"/>
          </a:solidFill>
        </p:spPr>
        <p:txBody>
          <a:bodyPr wrap="square" rtlCol="0">
            <a:spAutoFit/>
          </a:bodyPr>
          <a:lstStyle/>
          <a:p>
            <a:endParaRPr lang="nl-NL" sz="2800" dirty="0">
              <a:latin typeface="GT Pressura Trial Bd" panose="00000800000000000000" pitchFamily="50" charset="0"/>
            </a:endParaRPr>
          </a:p>
          <a:p>
            <a:r>
              <a:rPr lang="nl-NL" sz="2800" b="1" dirty="0">
                <a:latin typeface="Arial" panose="020B0604020202020204" pitchFamily="34" charset="0"/>
                <a:cs typeface="Arial" panose="020B0604020202020204" pitchFamily="34" charset="0"/>
              </a:rPr>
              <a:t>Molens en Omgevingsverordening</a:t>
            </a:r>
          </a:p>
        </p:txBody>
      </p:sp>
      <p:sp>
        <p:nvSpPr>
          <p:cNvPr id="6" name="Tekstvak 5">
            <a:extLst>
              <a:ext uri="{FF2B5EF4-FFF2-40B4-BE49-F238E27FC236}">
                <a16:creationId xmlns:a16="http://schemas.microsoft.com/office/drawing/2014/main" id="{1005E63C-3E5A-49B1-8B6E-A4DBF0B55CF4}"/>
              </a:ext>
            </a:extLst>
          </p:cNvPr>
          <p:cNvSpPr txBox="1"/>
          <p:nvPr/>
        </p:nvSpPr>
        <p:spPr>
          <a:xfrm>
            <a:off x="914396" y="2362232"/>
            <a:ext cx="9734554" cy="3539430"/>
          </a:xfrm>
          <a:prstGeom prst="rect">
            <a:avLst/>
          </a:prstGeom>
          <a:solidFill>
            <a:schemeClr val="bg1"/>
          </a:solidFill>
        </p:spPr>
        <p:txBody>
          <a:bodyPr wrap="square" rtlCol="0">
            <a:spAutoFit/>
          </a:bodyPr>
          <a:lstStyle/>
          <a:p>
            <a:r>
              <a:rPr lang="nl-NL" sz="2800" dirty="0">
                <a:latin typeface="Arial" panose="020B0604020202020204" pitchFamily="34" charset="0"/>
                <a:cs typeface="Arial" panose="020B0604020202020204" pitchFamily="34" charset="0"/>
              </a:rPr>
              <a:t>Op provinciaal niveau:</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Instructieregel voor Omgevingsplan inzake molenbiotoop opnemen (bijv. Zuid-Holland)</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Ontheffing of maatwerkregeling herplantingsplicht in omgeving van de molen (bijv. Noord-Brabant)</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Minimaal: aandacht voor de bescherming van de omgeving van erfgoed gelet op het behoud en het functioneren van het erfgoed</a:t>
            </a:r>
          </a:p>
        </p:txBody>
      </p:sp>
    </p:spTree>
    <p:extLst>
      <p:ext uri="{BB962C8B-B14F-4D97-AF65-F5344CB8AC3E}">
        <p14:creationId xmlns:p14="http://schemas.microsoft.com/office/powerpoint/2010/main" val="933877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kstvak 4">
            <a:extLst>
              <a:ext uri="{FF2B5EF4-FFF2-40B4-BE49-F238E27FC236}">
                <a16:creationId xmlns:a16="http://schemas.microsoft.com/office/drawing/2014/main" id="{0FA03DB5-0F18-4070-BD26-BC28B1A42F77}"/>
              </a:ext>
            </a:extLst>
          </p:cNvPr>
          <p:cNvSpPr txBox="1"/>
          <p:nvPr/>
        </p:nvSpPr>
        <p:spPr>
          <a:xfrm>
            <a:off x="1137039" y="609597"/>
            <a:ext cx="6353438" cy="818453"/>
          </a:xfrm>
          <a:prstGeom prst="rect">
            <a:avLst/>
          </a:prstGeom>
        </p:spPr>
        <p:txBody>
          <a:bodyPr vert="horz" lIns="91440" tIns="45720" rIns="91440" bIns="45720" rtlCol="0" anchor="ctr">
            <a:normAutofit fontScale="70000" lnSpcReduction="20000"/>
          </a:bodyPr>
          <a:lstStyle/>
          <a:p>
            <a:pPr>
              <a:lnSpc>
                <a:spcPct val="90000"/>
              </a:lnSpc>
              <a:spcBef>
                <a:spcPct val="0"/>
              </a:spcBef>
              <a:spcAft>
                <a:spcPts val="600"/>
              </a:spcAft>
            </a:pPr>
            <a:endParaRPr lang="en-US" sz="4100" kern="1200" dirty="0">
              <a:solidFill>
                <a:schemeClr val="tx1"/>
              </a:solidFill>
              <a:latin typeface="+mj-lt"/>
              <a:ea typeface="+mj-ea"/>
              <a:cs typeface="+mj-cs"/>
            </a:endParaRPr>
          </a:p>
          <a:p>
            <a:pPr>
              <a:lnSpc>
                <a:spcPct val="90000"/>
              </a:lnSpc>
              <a:spcBef>
                <a:spcPct val="0"/>
              </a:spcBef>
              <a:spcAft>
                <a:spcPts val="600"/>
              </a:spcAft>
            </a:pPr>
            <a:r>
              <a:rPr lang="en-US" sz="4000" b="1" dirty="0" err="1">
                <a:latin typeface="Arial" panose="020B0604020202020204" pitchFamily="34" charset="0"/>
                <a:cs typeface="Arial" panose="020B0604020202020204" pitchFamily="34" charset="0"/>
              </a:rPr>
              <a:t>Participatie</a:t>
            </a:r>
            <a:endParaRPr lang="en-US" sz="4000" b="1" dirty="0">
              <a:latin typeface="Arial" panose="020B0604020202020204" pitchFamily="34" charset="0"/>
              <a:cs typeface="Arial" panose="020B0604020202020204" pitchFamily="34" charset="0"/>
            </a:endParaRPr>
          </a:p>
        </p:txBody>
      </p:sp>
      <p:sp>
        <p:nvSpPr>
          <p:cNvPr id="6" name="Tekstvak 5">
            <a:extLst>
              <a:ext uri="{FF2B5EF4-FFF2-40B4-BE49-F238E27FC236}">
                <a16:creationId xmlns:a16="http://schemas.microsoft.com/office/drawing/2014/main" id="{1005E63C-3E5A-49B1-8B6E-A4DBF0B55CF4}"/>
              </a:ext>
            </a:extLst>
          </p:cNvPr>
          <p:cNvSpPr txBox="1"/>
          <p:nvPr/>
        </p:nvSpPr>
        <p:spPr>
          <a:xfrm>
            <a:off x="790575" y="1685925"/>
            <a:ext cx="6699901" cy="4416763"/>
          </a:xfrm>
          <a:prstGeom prst="rect">
            <a:avLst/>
          </a:prstGeom>
        </p:spPr>
        <p:txBody>
          <a:bodyPr vert="horz" lIns="91440" tIns="45720" rIns="91440" bIns="45720" rtlCol="0">
            <a:noAutofit/>
          </a:bodyPr>
          <a:lstStyle/>
          <a:p>
            <a:pPr marL="342900" indent="-228600">
              <a:lnSpc>
                <a:spcPct val="90000"/>
              </a:lnSpc>
              <a:spcAft>
                <a:spcPts val="600"/>
              </a:spcAft>
              <a:buFont typeface="Arial" panose="020B0604020202020204" pitchFamily="34" charset="0"/>
              <a:buChar char="•"/>
            </a:pPr>
            <a:r>
              <a:rPr lang="en-US" sz="2000" dirty="0" err="1"/>
              <a:t>Participatie</a:t>
            </a:r>
            <a:r>
              <a:rPr lang="en-US" sz="2000" dirty="0"/>
              <a:t>: in </a:t>
            </a:r>
            <a:r>
              <a:rPr lang="en-US" sz="2000" dirty="0" err="1"/>
              <a:t>een</a:t>
            </a:r>
            <a:r>
              <a:rPr lang="en-US" sz="2000" dirty="0"/>
              <a:t> </a:t>
            </a:r>
            <a:r>
              <a:rPr lang="en-US" sz="2000" dirty="0" err="1"/>
              <a:t>vroegtijdig</a:t>
            </a:r>
            <a:r>
              <a:rPr lang="en-US" sz="2000" dirty="0"/>
              <a:t> stadium </a:t>
            </a:r>
            <a:r>
              <a:rPr lang="en-US" sz="2000" dirty="0" err="1"/>
              <a:t>betrekken</a:t>
            </a:r>
            <a:r>
              <a:rPr lang="en-US" sz="2000" dirty="0"/>
              <a:t> van </a:t>
            </a:r>
            <a:r>
              <a:rPr lang="en-US" sz="2000" dirty="0" err="1"/>
              <a:t>belanghebbenden</a:t>
            </a:r>
            <a:r>
              <a:rPr lang="en-US" sz="2000" dirty="0"/>
              <a:t> </a:t>
            </a:r>
            <a:r>
              <a:rPr lang="en-US" sz="2000" dirty="0" err="1"/>
              <a:t>bij</a:t>
            </a:r>
            <a:r>
              <a:rPr lang="en-US" sz="2000" dirty="0"/>
              <a:t> </a:t>
            </a:r>
            <a:r>
              <a:rPr lang="en-US" sz="2000" dirty="0" err="1"/>
              <a:t>besluitvorming</a:t>
            </a:r>
            <a:r>
              <a:rPr lang="en-US" sz="2000" dirty="0"/>
              <a:t> over project, plan of </a:t>
            </a:r>
            <a:r>
              <a:rPr lang="en-US" sz="2000" dirty="0" err="1"/>
              <a:t>activiteit</a:t>
            </a:r>
            <a:endParaRPr lang="en-US" sz="2000" dirty="0"/>
          </a:p>
          <a:p>
            <a:pPr marL="342900" indent="-228600">
              <a:lnSpc>
                <a:spcPct val="90000"/>
              </a:lnSpc>
              <a:spcAft>
                <a:spcPts val="600"/>
              </a:spcAft>
              <a:buFont typeface="Arial" panose="020B0604020202020204" pitchFamily="34" charset="0"/>
              <a:buChar char="•"/>
            </a:pPr>
            <a:r>
              <a:rPr lang="en-US" sz="2000" dirty="0"/>
              <a:t>Alle </a:t>
            </a:r>
            <a:r>
              <a:rPr lang="en-US" sz="2000" dirty="0" err="1"/>
              <a:t>initiatiefnemers</a:t>
            </a:r>
            <a:r>
              <a:rPr lang="en-US" sz="2000" dirty="0"/>
              <a:t> (</a:t>
            </a:r>
            <a:r>
              <a:rPr lang="en-US" sz="2000" dirty="0" err="1"/>
              <a:t>zoals</a:t>
            </a:r>
            <a:r>
              <a:rPr lang="en-US" sz="2000" dirty="0"/>
              <a:t> burgers of </a:t>
            </a:r>
            <a:r>
              <a:rPr lang="en-US" sz="2000" dirty="0" err="1"/>
              <a:t>ontwikkelaars</a:t>
            </a:r>
            <a:r>
              <a:rPr lang="en-US" sz="2000" dirty="0"/>
              <a:t>) </a:t>
            </a:r>
            <a:r>
              <a:rPr lang="en-US" sz="2000" dirty="0" err="1"/>
              <a:t>moeten</a:t>
            </a:r>
            <a:r>
              <a:rPr lang="en-US" sz="2000" dirty="0"/>
              <a:t> </a:t>
            </a:r>
            <a:r>
              <a:rPr lang="en-US" sz="2000" dirty="0" err="1"/>
              <a:t>bij</a:t>
            </a:r>
            <a:r>
              <a:rPr lang="en-US" sz="2000" dirty="0"/>
              <a:t> </a:t>
            </a:r>
            <a:r>
              <a:rPr lang="en-US" sz="2000" dirty="0" err="1"/>
              <a:t>omgevingsvergunning</a:t>
            </a:r>
            <a:r>
              <a:rPr lang="en-US" sz="2000" dirty="0"/>
              <a:t> </a:t>
            </a:r>
            <a:r>
              <a:rPr lang="en-US" sz="2000" dirty="0" err="1"/>
              <a:t>aan</a:t>
            </a:r>
            <a:r>
              <a:rPr lang="en-US" sz="2000" dirty="0"/>
              <a:t> </a:t>
            </a:r>
            <a:r>
              <a:rPr lang="en-US" sz="2000" dirty="0" err="1"/>
              <a:t>participatie</a:t>
            </a:r>
            <a:r>
              <a:rPr lang="en-US" sz="2000" dirty="0"/>
              <a:t> </a:t>
            </a:r>
            <a:r>
              <a:rPr lang="en-US" sz="2000" dirty="0" err="1"/>
              <a:t>doen</a:t>
            </a:r>
            <a:r>
              <a:rPr lang="en-US" sz="2000" dirty="0"/>
              <a:t>: </a:t>
            </a:r>
            <a:r>
              <a:rPr lang="en-US" sz="2000" dirty="0" err="1"/>
              <a:t>aangeven</a:t>
            </a:r>
            <a:r>
              <a:rPr lang="en-US" sz="2000" dirty="0"/>
              <a:t> of </a:t>
            </a:r>
            <a:r>
              <a:rPr lang="en-US" sz="2000" dirty="0" err="1"/>
              <a:t>aan</a:t>
            </a:r>
            <a:r>
              <a:rPr lang="en-US" sz="2000" dirty="0"/>
              <a:t> </a:t>
            </a:r>
            <a:r>
              <a:rPr lang="en-US" sz="2000" dirty="0" err="1"/>
              <a:t>participatie</a:t>
            </a:r>
            <a:r>
              <a:rPr lang="en-US" sz="2000" dirty="0"/>
              <a:t> is </a:t>
            </a:r>
            <a:r>
              <a:rPr lang="en-US" sz="2000" dirty="0" err="1"/>
              <a:t>gedaan</a:t>
            </a:r>
            <a:r>
              <a:rPr lang="en-US" sz="2000" dirty="0"/>
              <a:t>, op </a:t>
            </a:r>
            <a:r>
              <a:rPr lang="en-US" sz="2000" dirty="0" err="1"/>
              <a:t>welke</a:t>
            </a:r>
            <a:r>
              <a:rPr lang="en-US" sz="2000" dirty="0"/>
              <a:t> </a:t>
            </a:r>
            <a:r>
              <a:rPr lang="en-US" sz="2000" dirty="0" err="1"/>
              <a:t>manier</a:t>
            </a:r>
            <a:r>
              <a:rPr lang="en-US" sz="2000" dirty="0"/>
              <a:t> </a:t>
            </a:r>
            <a:r>
              <a:rPr lang="en-US" sz="2000" dirty="0" err="1"/>
              <a:t>en</a:t>
            </a:r>
            <a:r>
              <a:rPr lang="en-US" sz="2000" dirty="0"/>
              <a:t> wat de </a:t>
            </a:r>
            <a:r>
              <a:rPr lang="en-US" sz="2000" dirty="0" err="1"/>
              <a:t>resultaten</a:t>
            </a:r>
            <a:r>
              <a:rPr lang="en-US" sz="2000" dirty="0"/>
              <a:t> </a:t>
            </a:r>
            <a:r>
              <a:rPr lang="en-US" sz="2000" dirty="0" err="1"/>
              <a:t>zijn</a:t>
            </a:r>
            <a:endParaRPr lang="en-US" sz="2000" dirty="0"/>
          </a:p>
          <a:p>
            <a:pPr marL="342900" indent="-228600">
              <a:lnSpc>
                <a:spcPct val="90000"/>
              </a:lnSpc>
              <a:spcAft>
                <a:spcPts val="600"/>
              </a:spcAft>
              <a:buFont typeface="Arial" panose="020B0604020202020204" pitchFamily="34" charset="0"/>
              <a:buChar char="•"/>
            </a:pPr>
            <a:r>
              <a:rPr lang="en-US" sz="2000" dirty="0" err="1"/>
              <a:t>Overheden</a:t>
            </a:r>
            <a:r>
              <a:rPr lang="en-US" sz="2000" dirty="0"/>
              <a:t> </a:t>
            </a:r>
            <a:r>
              <a:rPr lang="en-US" sz="2000" dirty="0" err="1"/>
              <a:t>zijn</a:t>
            </a:r>
            <a:r>
              <a:rPr lang="en-US" sz="2000" dirty="0"/>
              <a:t> </a:t>
            </a:r>
            <a:r>
              <a:rPr lang="en-US" sz="2000" dirty="0" err="1"/>
              <a:t>verplicht</a:t>
            </a:r>
            <a:r>
              <a:rPr lang="en-US" sz="2000" dirty="0"/>
              <a:t> tot </a:t>
            </a:r>
            <a:r>
              <a:rPr lang="en-US" sz="2000" dirty="0" err="1"/>
              <a:t>participatie</a:t>
            </a:r>
            <a:r>
              <a:rPr lang="en-US" sz="2000" dirty="0"/>
              <a:t> </a:t>
            </a:r>
            <a:r>
              <a:rPr lang="en-US" sz="2000" dirty="0" err="1"/>
              <a:t>bij</a:t>
            </a:r>
            <a:r>
              <a:rPr lang="en-US" sz="2000" dirty="0"/>
              <a:t> </a:t>
            </a:r>
            <a:r>
              <a:rPr lang="en-US" sz="2000" dirty="0" err="1"/>
              <a:t>omgevingsvisie</a:t>
            </a:r>
            <a:r>
              <a:rPr lang="en-US" sz="2000" dirty="0"/>
              <a:t>, -plan </a:t>
            </a:r>
            <a:r>
              <a:rPr lang="en-US" sz="2000" dirty="0" err="1"/>
              <a:t>en</a:t>
            </a:r>
            <a:r>
              <a:rPr lang="en-US" sz="2000" dirty="0"/>
              <a:t>   -</a:t>
            </a:r>
            <a:r>
              <a:rPr lang="en-US" sz="2000" dirty="0" err="1"/>
              <a:t>verordening</a:t>
            </a:r>
            <a:r>
              <a:rPr lang="en-US" sz="2000" dirty="0"/>
              <a:t> </a:t>
            </a:r>
            <a:r>
              <a:rPr lang="en-US" sz="2000" dirty="0" err="1"/>
              <a:t>en</a:t>
            </a:r>
            <a:r>
              <a:rPr lang="en-US" sz="2000" dirty="0"/>
              <a:t> </a:t>
            </a:r>
            <a:r>
              <a:rPr lang="en-US" sz="2000" dirty="0" err="1"/>
              <a:t>Waterschapsverordening</a:t>
            </a:r>
            <a:endParaRPr lang="en-US" sz="2000" dirty="0"/>
          </a:p>
          <a:p>
            <a:pPr marL="342900" indent="-228600">
              <a:lnSpc>
                <a:spcPct val="90000"/>
              </a:lnSpc>
              <a:spcAft>
                <a:spcPts val="600"/>
              </a:spcAft>
              <a:buFont typeface="Arial" panose="020B0604020202020204" pitchFamily="34" charset="0"/>
              <a:buChar char="•"/>
            </a:pPr>
            <a:r>
              <a:rPr lang="en-US" sz="2000" dirty="0"/>
              <a:t>Procedures </a:t>
            </a:r>
            <a:r>
              <a:rPr lang="en-US" sz="2000" dirty="0" err="1"/>
              <a:t>uit</a:t>
            </a:r>
            <a:r>
              <a:rPr lang="en-US" sz="2000" dirty="0"/>
              <a:t> AWB (</a:t>
            </a:r>
            <a:r>
              <a:rPr lang="en-US" sz="2000" dirty="0" err="1"/>
              <a:t>zienswijze</a:t>
            </a:r>
            <a:r>
              <a:rPr lang="en-US" sz="2000" dirty="0"/>
              <a:t>, </a:t>
            </a:r>
            <a:r>
              <a:rPr lang="en-US" sz="2000" dirty="0" err="1"/>
              <a:t>beroep</a:t>
            </a:r>
            <a:r>
              <a:rPr lang="en-US" sz="2000" dirty="0"/>
              <a:t>, </a:t>
            </a:r>
            <a:r>
              <a:rPr lang="en-US" sz="2000" dirty="0" err="1"/>
              <a:t>bezwaar</a:t>
            </a:r>
            <a:r>
              <a:rPr lang="en-US" sz="2000" dirty="0"/>
              <a:t>) </a:t>
            </a:r>
            <a:r>
              <a:rPr lang="en-US" sz="2000" dirty="0" err="1"/>
              <a:t>blijven</a:t>
            </a:r>
            <a:r>
              <a:rPr lang="en-US" sz="2000" dirty="0"/>
              <a:t> van </a:t>
            </a:r>
            <a:r>
              <a:rPr lang="en-US" sz="2000" dirty="0" err="1"/>
              <a:t>kracht</a:t>
            </a:r>
            <a:endParaRPr lang="en-US" sz="2000" dirty="0"/>
          </a:p>
          <a:p>
            <a:pPr marL="342900" indent="-228600">
              <a:lnSpc>
                <a:spcPct val="90000"/>
              </a:lnSpc>
              <a:spcAft>
                <a:spcPts val="600"/>
              </a:spcAft>
              <a:buFont typeface="Arial" panose="020B0604020202020204" pitchFamily="34" charset="0"/>
              <a:buChar char="•"/>
            </a:pPr>
            <a:r>
              <a:rPr lang="en-US" sz="2000" dirty="0"/>
              <a:t>Molen/</a:t>
            </a:r>
            <a:r>
              <a:rPr lang="en-US" sz="2000" dirty="0" err="1"/>
              <a:t>erfgoedeigenaren</a:t>
            </a:r>
            <a:r>
              <a:rPr lang="en-US" sz="2000" dirty="0"/>
              <a:t> </a:t>
            </a:r>
            <a:r>
              <a:rPr lang="en-US" sz="2000" dirty="0" err="1"/>
              <a:t>moeten</a:t>
            </a:r>
            <a:r>
              <a:rPr lang="en-US" sz="2000" dirty="0"/>
              <a:t> </a:t>
            </a:r>
            <a:r>
              <a:rPr lang="en-US" sz="2000" dirty="0" err="1"/>
              <a:t>bij</a:t>
            </a:r>
            <a:r>
              <a:rPr lang="en-US" sz="2000" dirty="0"/>
              <a:t> </a:t>
            </a:r>
            <a:r>
              <a:rPr lang="en-US" sz="2000" dirty="0" err="1"/>
              <a:t>vergunningplichte</a:t>
            </a:r>
            <a:r>
              <a:rPr lang="en-US" sz="2000" dirty="0"/>
              <a:t> </a:t>
            </a:r>
            <a:r>
              <a:rPr lang="en-US" sz="2000" dirty="0" err="1"/>
              <a:t>activiteiten</a:t>
            </a:r>
            <a:r>
              <a:rPr lang="en-US" sz="2000" dirty="0"/>
              <a:t> (</a:t>
            </a:r>
            <a:r>
              <a:rPr lang="en-US" sz="2000" dirty="0" err="1"/>
              <a:t>zoals</a:t>
            </a:r>
            <a:r>
              <a:rPr lang="en-US" sz="2000" dirty="0"/>
              <a:t> </a:t>
            </a:r>
            <a:r>
              <a:rPr lang="en-US" sz="2000" dirty="0" err="1"/>
              <a:t>restauraties</a:t>
            </a:r>
            <a:r>
              <a:rPr lang="en-US" sz="2000" dirty="0"/>
              <a:t>) </a:t>
            </a:r>
            <a:r>
              <a:rPr lang="en-US" sz="2000" dirty="0" err="1"/>
              <a:t>ook</a:t>
            </a:r>
            <a:r>
              <a:rPr lang="en-US" sz="2000" dirty="0"/>
              <a:t> </a:t>
            </a:r>
            <a:r>
              <a:rPr lang="en-US" sz="2000" dirty="0" err="1"/>
              <a:t>aan</a:t>
            </a:r>
            <a:r>
              <a:rPr lang="en-US" sz="2000" dirty="0"/>
              <a:t> </a:t>
            </a:r>
            <a:r>
              <a:rPr lang="en-US" sz="2000" dirty="0" err="1"/>
              <a:t>participatie</a:t>
            </a:r>
            <a:r>
              <a:rPr lang="en-US" sz="2000" dirty="0"/>
              <a:t> </a:t>
            </a:r>
            <a:r>
              <a:rPr lang="en-US" sz="2000" dirty="0" err="1"/>
              <a:t>doen</a:t>
            </a:r>
            <a:endParaRPr lang="en-US" sz="2000" dirty="0"/>
          </a:p>
          <a:p>
            <a:pPr marL="342900" indent="-228600">
              <a:lnSpc>
                <a:spcPct val="90000"/>
              </a:lnSpc>
              <a:spcAft>
                <a:spcPts val="600"/>
              </a:spcAft>
              <a:buFont typeface="Arial" panose="020B0604020202020204" pitchFamily="34" charset="0"/>
              <a:buChar char="•"/>
            </a:pPr>
            <a:r>
              <a:rPr lang="en-US" sz="2000" dirty="0"/>
              <a:t>Hoe </a:t>
            </a:r>
            <a:r>
              <a:rPr lang="en-US" sz="2000" dirty="0" err="1"/>
              <a:t>participatie</a:t>
            </a:r>
            <a:r>
              <a:rPr lang="en-US" sz="2000" dirty="0"/>
              <a:t> </a:t>
            </a:r>
            <a:r>
              <a:rPr lang="en-US" sz="2000" dirty="0" err="1"/>
              <a:t>eruit</a:t>
            </a:r>
            <a:r>
              <a:rPr lang="en-US" sz="2000" dirty="0"/>
              <a:t> </a:t>
            </a:r>
            <a:r>
              <a:rPr lang="en-US" sz="2000" dirty="0" err="1"/>
              <a:t>zien</a:t>
            </a:r>
            <a:r>
              <a:rPr lang="en-US" sz="2000" dirty="0"/>
              <a:t>, is </a:t>
            </a:r>
            <a:r>
              <a:rPr lang="en-US" sz="2000" dirty="0" err="1"/>
              <a:t>niet</a:t>
            </a:r>
            <a:r>
              <a:rPr lang="en-US" sz="2000" dirty="0"/>
              <a:t> </a:t>
            </a:r>
            <a:r>
              <a:rPr lang="en-US" sz="2000" dirty="0" err="1"/>
              <a:t>voorgeschreven</a:t>
            </a:r>
            <a:endParaRPr lang="en-US" sz="2000" dirty="0"/>
          </a:p>
        </p:txBody>
      </p:sp>
      <p:sp>
        <p:nvSpPr>
          <p:cNvPr id="15" name="Freeform: Shape 14">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Afbeelding 2" descr="Afbeelding met tafel&#10;&#10;Automatisch gegenereerde beschrijving">
            <a:extLst>
              <a:ext uri="{FF2B5EF4-FFF2-40B4-BE49-F238E27FC236}">
                <a16:creationId xmlns:a16="http://schemas.microsoft.com/office/drawing/2014/main" id="{A411152C-9C3B-B2E9-17AF-53F8873D7BE3}"/>
              </a:ext>
            </a:extLst>
          </p:cNvPr>
          <p:cNvPicPr>
            <a:picLocks noChangeAspect="1"/>
          </p:cNvPicPr>
          <p:nvPr/>
        </p:nvPicPr>
        <p:blipFill>
          <a:blip r:embed="rId3"/>
          <a:stretch>
            <a:fillRect/>
          </a:stretch>
        </p:blipFill>
        <p:spPr>
          <a:xfrm>
            <a:off x="8545598" y="2183362"/>
            <a:ext cx="2174438" cy="3732941"/>
          </a:xfrm>
          <a:prstGeom prst="rect">
            <a:avLst/>
          </a:prstGeom>
        </p:spPr>
      </p:pic>
      <p:sp>
        <p:nvSpPr>
          <p:cNvPr id="17"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19351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0F24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BF611-7160-744E-AE38-E536551C4CD4}"/>
              </a:ext>
            </a:extLst>
          </p:cNvPr>
          <p:cNvSpPr>
            <a:spLocks noGrp="1"/>
          </p:cNvSpPr>
          <p:nvPr>
            <p:ph type="ctrTitle"/>
          </p:nvPr>
        </p:nvSpPr>
        <p:spPr>
          <a:xfrm>
            <a:off x="602343" y="3432629"/>
            <a:ext cx="3926114" cy="2387600"/>
          </a:xfrm>
        </p:spPr>
        <p:txBody>
          <a:bodyPr>
            <a:normAutofit fontScale="90000"/>
          </a:bodyPr>
          <a:lstStyle/>
          <a:p>
            <a:pPr algn="l"/>
            <a:r>
              <a:rPr lang="nl-NL" b="1" dirty="0">
                <a:latin typeface="Arial" panose="020B0604020202020204" pitchFamily="34" charset="0"/>
                <a:cs typeface="Arial" panose="020B0604020202020204" pitchFamily="34" charset="0"/>
              </a:rPr>
              <a:t>Handvatten voor de praktijk</a:t>
            </a:r>
          </a:p>
        </p:txBody>
      </p:sp>
      <p:pic>
        <p:nvPicPr>
          <p:cNvPr id="11" name="Afbeelding 10">
            <a:extLst>
              <a:ext uri="{FF2B5EF4-FFF2-40B4-BE49-F238E27FC236}">
                <a16:creationId xmlns:a16="http://schemas.microsoft.com/office/drawing/2014/main" id="{E24B5849-C167-64E2-CD1B-657C59B60B38}"/>
              </a:ext>
            </a:extLst>
          </p:cNvPr>
          <p:cNvPicPr>
            <a:picLocks noChangeAspect="1"/>
          </p:cNvPicPr>
          <p:nvPr/>
        </p:nvPicPr>
        <p:blipFill rotWithShape="1">
          <a:blip r:embed="rId2"/>
          <a:srcRect r="11080"/>
          <a:stretch/>
        </p:blipFill>
        <p:spPr>
          <a:xfrm>
            <a:off x="4724062" y="0"/>
            <a:ext cx="7467938" cy="5616682"/>
          </a:xfrm>
          <a:prstGeom prst="rect">
            <a:avLst/>
          </a:prstGeom>
        </p:spPr>
      </p:pic>
      <p:sp>
        <p:nvSpPr>
          <p:cNvPr id="12" name="Driehoek 10">
            <a:extLst>
              <a:ext uri="{FF2B5EF4-FFF2-40B4-BE49-F238E27FC236}">
                <a16:creationId xmlns:a16="http://schemas.microsoft.com/office/drawing/2014/main" id="{FADAB25C-C7FA-C060-EA2E-562431529351}"/>
              </a:ext>
            </a:extLst>
          </p:cNvPr>
          <p:cNvSpPr/>
          <p:nvPr/>
        </p:nvSpPr>
        <p:spPr>
          <a:xfrm rot="10800000" flipH="1">
            <a:off x="4724319" y="3"/>
            <a:ext cx="629242" cy="5616682"/>
          </a:xfrm>
          <a:prstGeom prst="triangle">
            <a:avLst>
              <a:gd name="adj" fmla="val 0"/>
            </a:avLst>
          </a:prstGeom>
          <a:solidFill>
            <a:srgbClr val="D8F241"/>
          </a:solidFill>
          <a:ln>
            <a:solidFill>
              <a:srgbClr val="D8F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dirty="0"/>
          </a:p>
        </p:txBody>
      </p:sp>
      <p:sp>
        <p:nvSpPr>
          <p:cNvPr id="15" name="Driehoek 10">
            <a:extLst>
              <a:ext uri="{FF2B5EF4-FFF2-40B4-BE49-F238E27FC236}">
                <a16:creationId xmlns:a16="http://schemas.microsoft.com/office/drawing/2014/main" id="{964B26C2-BD3D-73FE-A635-80B3183F91E9}"/>
              </a:ext>
            </a:extLst>
          </p:cNvPr>
          <p:cNvSpPr/>
          <p:nvPr/>
        </p:nvSpPr>
        <p:spPr>
          <a:xfrm flipH="1">
            <a:off x="11127329" y="0"/>
            <a:ext cx="629242" cy="5616682"/>
          </a:xfrm>
          <a:prstGeom prst="triangle">
            <a:avLst>
              <a:gd name="adj" fmla="val 0"/>
            </a:avLst>
          </a:prstGeom>
          <a:solidFill>
            <a:srgbClr val="D8F241"/>
          </a:solidFill>
          <a:ln>
            <a:solidFill>
              <a:srgbClr val="D8F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dirty="0"/>
          </a:p>
        </p:txBody>
      </p:sp>
      <p:sp>
        <p:nvSpPr>
          <p:cNvPr id="3" name="Rechthoek 2">
            <a:extLst>
              <a:ext uri="{FF2B5EF4-FFF2-40B4-BE49-F238E27FC236}">
                <a16:creationId xmlns:a16="http://schemas.microsoft.com/office/drawing/2014/main" id="{33C4A889-45EA-C8DC-C05C-357FE0941A80}"/>
              </a:ext>
            </a:extLst>
          </p:cNvPr>
          <p:cNvSpPr/>
          <p:nvPr/>
        </p:nvSpPr>
        <p:spPr>
          <a:xfrm>
            <a:off x="11756571" y="2"/>
            <a:ext cx="435429" cy="5616679"/>
          </a:xfrm>
          <a:prstGeom prst="rect">
            <a:avLst/>
          </a:prstGeom>
          <a:solidFill>
            <a:srgbClr val="D8F241"/>
          </a:solidFill>
          <a:ln>
            <a:solidFill>
              <a:srgbClr val="D8F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071273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6" y="965450"/>
            <a:ext cx="6679100" cy="954107"/>
          </a:xfrm>
          <a:prstGeom prst="rect">
            <a:avLst/>
          </a:prstGeom>
          <a:solidFill>
            <a:schemeClr val="bg1"/>
          </a:solidFill>
        </p:spPr>
        <p:txBody>
          <a:bodyPr wrap="square" rtlCol="0">
            <a:spAutoFit/>
          </a:bodyPr>
          <a:lstStyle/>
          <a:p>
            <a:endParaRPr lang="nl-NL" sz="2800" b="1" dirty="0">
              <a:latin typeface="Arial" panose="020B0604020202020204" pitchFamily="34" charset="0"/>
              <a:cs typeface="Arial" panose="020B0604020202020204" pitchFamily="34" charset="0"/>
            </a:endParaRPr>
          </a:p>
          <a:p>
            <a:r>
              <a:rPr lang="nl-NL" sz="2800" b="1" dirty="0">
                <a:latin typeface="Arial" panose="020B0604020202020204" pitchFamily="34" charset="0"/>
                <a:cs typeface="Arial" panose="020B0604020202020204" pitchFamily="34" charset="0"/>
              </a:rPr>
              <a:t>Inbreng molenveld (1)</a:t>
            </a:r>
          </a:p>
        </p:txBody>
      </p:sp>
      <p:sp>
        <p:nvSpPr>
          <p:cNvPr id="6" name="Tekstvak 5">
            <a:extLst>
              <a:ext uri="{FF2B5EF4-FFF2-40B4-BE49-F238E27FC236}">
                <a16:creationId xmlns:a16="http://schemas.microsoft.com/office/drawing/2014/main" id="{1005E63C-3E5A-49B1-8B6E-A4DBF0B55CF4}"/>
              </a:ext>
            </a:extLst>
          </p:cNvPr>
          <p:cNvSpPr txBox="1"/>
          <p:nvPr/>
        </p:nvSpPr>
        <p:spPr>
          <a:xfrm>
            <a:off x="914394" y="2291564"/>
            <a:ext cx="10563231" cy="4031873"/>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Meld je bijtijds aan bij de gemeente als belanghebbende bij maken Omgevingsplan</a:t>
            </a:r>
          </a:p>
          <a:p>
            <a:pPr marL="714375" lvl="1" indent="-342900">
              <a:buFont typeface="Courier New" panose="02070309020205020404" pitchFamily="49" charset="0"/>
              <a:buChar char="o"/>
              <a:tabLst>
                <a:tab pos="984250" algn="l"/>
              </a:tabLst>
            </a:pPr>
            <a:r>
              <a:rPr lang="nl-NL" sz="2000" dirty="0">
                <a:latin typeface="Arial" panose="020B0604020202020204" pitchFamily="34" charset="0"/>
                <a:cs typeface="Arial" panose="020B0604020202020204" pitchFamily="34" charset="0"/>
              </a:rPr>
              <a:t>Weten wie jullie zijn</a:t>
            </a:r>
          </a:p>
          <a:p>
            <a:pPr marL="714375" lvl="1" indent="-342900">
              <a:buFont typeface="Courier New" panose="02070309020205020404" pitchFamily="49" charset="0"/>
              <a:buChar char="o"/>
              <a:tabLst>
                <a:tab pos="984250" algn="l"/>
              </a:tabLst>
            </a:pPr>
            <a:r>
              <a:rPr lang="nl-NL" sz="2000" dirty="0">
                <a:latin typeface="Arial" panose="020B0604020202020204" pitchFamily="34" charset="0"/>
                <a:cs typeface="Arial" panose="020B0604020202020204" pitchFamily="34" charset="0"/>
              </a:rPr>
              <a:t>Wat jullie doen</a:t>
            </a:r>
          </a:p>
          <a:p>
            <a:pPr marL="714375" lvl="1" indent="-342900">
              <a:buFont typeface="Courier New" panose="02070309020205020404" pitchFamily="49" charset="0"/>
              <a:buChar char="o"/>
              <a:tabLst>
                <a:tab pos="984250" algn="l"/>
              </a:tabLst>
            </a:pPr>
            <a:r>
              <a:rPr lang="nl-NL" sz="2000" dirty="0">
                <a:latin typeface="Arial" panose="020B0604020202020204" pitchFamily="34" charset="0"/>
                <a:cs typeface="Arial" panose="020B0604020202020204" pitchFamily="34" charset="0"/>
              </a:rPr>
              <a:t>Wat het belang is van de molen en zijn omgeving</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Nodig de (nieuwe) wethouder erfgoed/cultuur aan op je molen(s) =&gt; draagvlak, begrip voor noodzaak draaiende molen</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Leg contact met raadsleden</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Overleg met ambtenaar over te maken afspraken</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En vergeet de provincie en waterschap niet</a:t>
            </a:r>
          </a:p>
        </p:txBody>
      </p:sp>
    </p:spTree>
    <p:extLst>
      <p:ext uri="{BB962C8B-B14F-4D97-AF65-F5344CB8AC3E}">
        <p14:creationId xmlns:p14="http://schemas.microsoft.com/office/powerpoint/2010/main" val="30449231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6" y="974975"/>
            <a:ext cx="5974084" cy="954107"/>
          </a:xfrm>
          <a:prstGeom prst="rect">
            <a:avLst/>
          </a:prstGeom>
          <a:solidFill>
            <a:schemeClr val="bg1"/>
          </a:solidFill>
        </p:spPr>
        <p:txBody>
          <a:bodyPr wrap="square" rtlCol="0">
            <a:spAutoFit/>
          </a:bodyPr>
          <a:lstStyle>
            <a:defPPr>
              <a:defRPr lang="nl-NL"/>
            </a:defPPr>
            <a:lvl1pPr>
              <a:defRPr sz="2800" b="1">
                <a:latin typeface="Arial" panose="020B0604020202020204" pitchFamily="34" charset="0"/>
                <a:cs typeface="Arial" panose="020B0604020202020204" pitchFamily="34" charset="0"/>
              </a:defRPr>
            </a:lvl1pPr>
          </a:lstStyle>
          <a:p>
            <a:endParaRPr lang="nl-NL" dirty="0"/>
          </a:p>
          <a:p>
            <a:r>
              <a:rPr lang="nl-NL" dirty="0"/>
              <a:t>Inbreng molenveld (2)</a:t>
            </a:r>
          </a:p>
        </p:txBody>
      </p:sp>
      <p:sp>
        <p:nvSpPr>
          <p:cNvPr id="6" name="Tekstvak 5">
            <a:extLst>
              <a:ext uri="{FF2B5EF4-FFF2-40B4-BE49-F238E27FC236}">
                <a16:creationId xmlns:a16="http://schemas.microsoft.com/office/drawing/2014/main" id="{1005E63C-3E5A-49B1-8B6E-A4DBF0B55CF4}"/>
              </a:ext>
            </a:extLst>
          </p:cNvPr>
          <p:cNvSpPr txBox="1"/>
          <p:nvPr/>
        </p:nvSpPr>
        <p:spPr>
          <a:xfrm>
            <a:off x="914394" y="2324132"/>
            <a:ext cx="9563105" cy="4031873"/>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Zorg voor een molenbeschermingszone/vrijwaringszone in Omgevingsplan voor betreffende molen(s)</a:t>
            </a:r>
          </a:p>
          <a:p>
            <a:pPr marL="714375" lvl="1" indent="-342900">
              <a:buFont typeface="Courier New" panose="02070309020205020404" pitchFamily="49" charset="0"/>
              <a:buChar char="o"/>
              <a:tabLst>
                <a:tab pos="984250" algn="l"/>
              </a:tabLst>
            </a:pPr>
            <a:r>
              <a:rPr lang="nl-NL" sz="2000" dirty="0">
                <a:latin typeface="Arial" panose="020B0604020202020204" pitchFamily="34" charset="0"/>
                <a:cs typeface="Arial" panose="020B0604020202020204" pitchFamily="34" charset="0"/>
              </a:rPr>
              <a:t>Binnen 100 meter geen opgaande bebouwing of beplanting</a:t>
            </a:r>
          </a:p>
          <a:p>
            <a:pPr marL="714375" lvl="1" indent="-342900">
              <a:buFont typeface="Courier New" panose="02070309020205020404" pitchFamily="49" charset="0"/>
              <a:buChar char="o"/>
              <a:tabLst>
                <a:tab pos="984250" algn="l"/>
              </a:tabLst>
            </a:pPr>
            <a:r>
              <a:rPr lang="nl-NL" sz="2000" dirty="0">
                <a:latin typeface="Arial" panose="020B0604020202020204" pitchFamily="34" charset="0"/>
                <a:cs typeface="Arial" panose="020B0604020202020204" pitchFamily="34" charset="0"/>
              </a:rPr>
              <a:t>Van 100 tot 400 meter nadere regels (biotoopformule)</a:t>
            </a:r>
          </a:p>
          <a:p>
            <a:pPr marL="714375" lvl="1" indent="-342900">
              <a:buFont typeface="Courier New" panose="02070309020205020404" pitchFamily="49" charset="0"/>
              <a:buChar char="o"/>
              <a:tabLst>
                <a:tab pos="984250" algn="l"/>
              </a:tabLst>
            </a:pPr>
            <a:r>
              <a:rPr lang="nl-NL" sz="2000" dirty="0">
                <a:latin typeface="Arial" panose="020B0604020202020204" pitchFamily="34" charset="0"/>
                <a:cs typeface="Arial" panose="020B0604020202020204" pitchFamily="34" charset="0"/>
              </a:rPr>
              <a:t>Onder welke voorwaarden zijn afwijkingen mogelijk</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Zijn er parallellen in de overige erfgoedwereld, zoals landgoedbiotoop?</a:t>
            </a:r>
          </a:p>
          <a:p>
            <a:pPr marL="342900" indent="-342900">
              <a:buFont typeface="Arial" panose="020B0604020202020204" pitchFamily="34" charset="0"/>
              <a:buChar char="•"/>
            </a:pPr>
            <a:r>
              <a:rPr lang="nl-NL" sz="2800" dirty="0" err="1">
                <a:latin typeface="Arial" panose="020B0604020202020204" pitchFamily="34" charset="0"/>
                <a:cs typeface="Arial" panose="020B0604020202020204" pitchFamily="34" charset="0"/>
              </a:rPr>
              <a:t>Watergedreven</a:t>
            </a:r>
            <a:r>
              <a:rPr lang="nl-NL" sz="2800" dirty="0">
                <a:latin typeface="Arial" panose="020B0604020202020204" pitchFamily="34" charset="0"/>
                <a:cs typeface="Arial" panose="020B0604020202020204" pitchFamily="34" charset="0"/>
              </a:rPr>
              <a:t> molens: samenspel van eigenaren, gemeente, provincie en waterschap</a:t>
            </a:r>
          </a:p>
          <a:p>
            <a:endParaRPr lang="nl-NL" sz="2800" dirty="0">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8C2B83A0-1D46-D704-0307-B452841C2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075" y="421632"/>
            <a:ext cx="4707255" cy="177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3552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6" y="435860"/>
            <a:ext cx="10046974" cy="954107"/>
          </a:xfrm>
          <a:prstGeom prst="rect">
            <a:avLst/>
          </a:prstGeom>
          <a:solidFill>
            <a:schemeClr val="bg1"/>
          </a:solidFill>
        </p:spPr>
        <p:txBody>
          <a:bodyPr wrap="square" rtlCol="0">
            <a:spAutoFit/>
          </a:bodyPr>
          <a:lstStyle/>
          <a:p>
            <a:endParaRPr lang="nl-NL" sz="2800" dirty="0">
              <a:latin typeface="GT Pressura Trial Bd" panose="00000800000000000000" pitchFamily="50" charset="0"/>
            </a:endParaRPr>
          </a:p>
          <a:p>
            <a:r>
              <a:rPr lang="nl-NL" sz="2800" b="1" dirty="0">
                <a:latin typeface="Arial" panose="020B0604020202020204" pitchFamily="34" charset="0"/>
                <a:cs typeface="Arial" panose="020B0604020202020204" pitchFamily="34" charset="0"/>
              </a:rPr>
              <a:t>Mogelijke nadere regels bestemmings- of omgevingsplan</a:t>
            </a:r>
          </a:p>
        </p:txBody>
      </p:sp>
      <p:sp>
        <p:nvSpPr>
          <p:cNvPr id="6" name="Tekstvak 5">
            <a:extLst>
              <a:ext uri="{FF2B5EF4-FFF2-40B4-BE49-F238E27FC236}">
                <a16:creationId xmlns:a16="http://schemas.microsoft.com/office/drawing/2014/main" id="{1005E63C-3E5A-49B1-8B6E-A4DBF0B55CF4}"/>
              </a:ext>
            </a:extLst>
          </p:cNvPr>
          <p:cNvSpPr txBox="1"/>
          <p:nvPr/>
        </p:nvSpPr>
        <p:spPr>
          <a:xfrm>
            <a:off x="914396" y="1925209"/>
            <a:ext cx="8915405" cy="4832092"/>
          </a:xfrm>
          <a:prstGeom prst="rect">
            <a:avLst/>
          </a:prstGeom>
          <a:solidFill>
            <a:schemeClr val="bg1"/>
          </a:solidFill>
        </p:spPr>
        <p:txBody>
          <a:bodyPr wrap="square" rtlCol="0">
            <a:spAutoFit/>
          </a:bodyPr>
          <a:lstStyle/>
          <a:p>
            <a:pPr marL="457200" indent="-457200">
              <a:buFont typeface="+mj-lt"/>
              <a:buAutoNum type="arabicPeriod"/>
            </a:pPr>
            <a:r>
              <a:rPr lang="nl-NL" sz="2800" dirty="0">
                <a:latin typeface="Arial" panose="020B0604020202020204" pitchFamily="34" charset="0"/>
                <a:cs typeface="Arial" panose="020B0604020202020204" pitchFamily="34" charset="0"/>
              </a:rPr>
              <a:t>Toepassing norm voor zicht </a:t>
            </a:r>
            <a:r>
              <a:rPr lang="nl-NL" sz="2800">
                <a:latin typeface="Arial" panose="020B0604020202020204" pitchFamily="34" charset="0"/>
                <a:cs typeface="Arial" panose="020B0604020202020204" pitchFamily="34" charset="0"/>
              </a:rPr>
              <a:t>en windvang</a:t>
            </a:r>
            <a:endParaRPr lang="nl-NL" sz="2800" dirty="0">
              <a:latin typeface="Arial" panose="020B0604020202020204" pitchFamily="34" charset="0"/>
              <a:cs typeface="Arial" panose="020B0604020202020204" pitchFamily="34" charset="0"/>
            </a:endParaRPr>
          </a:p>
          <a:p>
            <a:pPr marL="914400" lvl="1" indent="-457200">
              <a:buFont typeface="+mj-lt"/>
              <a:buAutoNum type="arabicPeriod"/>
            </a:pPr>
            <a:r>
              <a:rPr lang="nl-NL" sz="2000" dirty="0">
                <a:latin typeface="Arial" panose="020B0604020202020204" pitchFamily="34" charset="0"/>
                <a:cs typeface="Arial" panose="020B0604020202020204" pitchFamily="34" charset="0"/>
              </a:rPr>
              <a:t>Biotoopformule De Hollandsche Molen</a:t>
            </a:r>
          </a:p>
          <a:p>
            <a:pPr marL="914400" lvl="1" indent="-457200">
              <a:buFont typeface="+mj-lt"/>
              <a:buAutoNum type="arabicPeriod"/>
            </a:pPr>
            <a:r>
              <a:rPr lang="nl-NL" sz="2000" dirty="0">
                <a:latin typeface="Arial" panose="020B0604020202020204" pitchFamily="34" charset="0"/>
                <a:cs typeface="Arial" panose="020B0604020202020204" pitchFamily="34" charset="0"/>
              </a:rPr>
              <a:t>1:30 regel voor stedelijk gebied</a:t>
            </a:r>
          </a:p>
          <a:p>
            <a:pPr marL="914400" lvl="1" indent="-457200">
              <a:buFont typeface="+mj-lt"/>
              <a:buAutoNum type="arabicPeriod"/>
            </a:pPr>
            <a:r>
              <a:rPr lang="nl-NL" sz="2000" dirty="0">
                <a:latin typeface="Arial" panose="020B0604020202020204" pitchFamily="34" charset="0"/>
                <a:cs typeface="Arial" panose="020B0604020202020204" pitchFamily="34" charset="0"/>
              </a:rPr>
              <a:t>1:100 regel voor landelijk gebied</a:t>
            </a:r>
          </a:p>
          <a:p>
            <a:pPr marL="457200" indent="-457200">
              <a:buFont typeface="+mj-lt"/>
              <a:buAutoNum type="arabicPeriod"/>
            </a:pPr>
            <a:r>
              <a:rPr lang="nl-NL" sz="2800" dirty="0" err="1">
                <a:latin typeface="Arial" panose="020B0604020202020204" pitchFamily="34" charset="0"/>
                <a:cs typeface="Arial" panose="020B0604020202020204" pitchFamily="34" charset="0"/>
              </a:rPr>
              <a:t>Onderzoeksplicht</a:t>
            </a:r>
            <a:r>
              <a:rPr lang="nl-NL" sz="2800" dirty="0">
                <a:latin typeface="Arial" panose="020B0604020202020204" pitchFamily="34" charset="0"/>
                <a:cs typeface="Arial" panose="020B0604020202020204" pitchFamily="34" charset="0"/>
              </a:rPr>
              <a:t> bij initiatieven in de nabijheid van de molen: molenpaspoort gezamenlijk vaststellen, basis voor onderzoek</a:t>
            </a:r>
          </a:p>
          <a:p>
            <a:pPr marL="457200" indent="-457200">
              <a:buFont typeface="+mj-lt"/>
              <a:buAutoNum type="arabicPeriod"/>
            </a:pPr>
            <a:r>
              <a:rPr lang="nl-NL" sz="2800" dirty="0">
                <a:latin typeface="Arial" panose="020B0604020202020204" pitchFamily="34" charset="0"/>
                <a:cs typeface="Arial" panose="020B0604020202020204" pitchFamily="34" charset="0"/>
              </a:rPr>
              <a:t>Regels bij en stimuleren van herbestemming</a:t>
            </a:r>
          </a:p>
          <a:p>
            <a:pPr marL="457200" indent="-457200">
              <a:buFont typeface="+mj-lt"/>
              <a:buAutoNum type="arabicPeriod"/>
            </a:pPr>
            <a:r>
              <a:rPr lang="nl-NL" sz="2800" dirty="0">
                <a:latin typeface="Arial" panose="020B0604020202020204" pitchFamily="34" charset="0"/>
                <a:cs typeface="Arial" panose="020B0604020202020204" pitchFamily="34" charset="0"/>
              </a:rPr>
              <a:t>Regels bij vrijstelling/ontheffing: </a:t>
            </a:r>
          </a:p>
          <a:p>
            <a:pPr marL="914400" lvl="1" indent="-457200">
              <a:buFont typeface="Arial" panose="020B0604020202020204" pitchFamily="34" charset="0"/>
              <a:buChar char="•"/>
            </a:pPr>
            <a:r>
              <a:rPr lang="nl-NL" sz="2000" dirty="0">
                <a:latin typeface="Arial" panose="020B0604020202020204" pitchFamily="34" charset="0"/>
                <a:cs typeface="Arial" panose="020B0604020202020204" pitchFamily="34" charset="0"/>
              </a:rPr>
              <a:t>Minimaal adviesplicht voor molendeskundige of eigenaar </a:t>
            </a:r>
          </a:p>
          <a:p>
            <a:pPr marL="914400" lvl="1" indent="-457200">
              <a:buFont typeface="Arial" panose="020B0604020202020204" pitchFamily="34" charset="0"/>
              <a:buChar char="•"/>
            </a:pPr>
            <a:r>
              <a:rPr lang="nl-NL" sz="2000" dirty="0" err="1">
                <a:latin typeface="Arial" panose="020B0604020202020204" pitchFamily="34" charset="0"/>
                <a:cs typeface="Arial" panose="020B0604020202020204" pitchFamily="34" charset="0"/>
              </a:rPr>
              <a:t>Locatiespecifiek</a:t>
            </a:r>
            <a:r>
              <a:rPr lang="nl-NL" sz="2000" dirty="0">
                <a:latin typeface="Arial" panose="020B0604020202020204" pitchFamily="34" charset="0"/>
                <a:cs typeface="Arial" panose="020B0604020202020204" pitchFamily="34" charset="0"/>
              </a:rPr>
              <a:t> wind- en effectonderzoek</a:t>
            </a:r>
          </a:p>
          <a:p>
            <a:pPr marL="914400" lvl="1" indent="-457200">
              <a:buFont typeface="Arial" panose="020B0604020202020204" pitchFamily="34" charset="0"/>
              <a:buChar char="•"/>
            </a:pPr>
            <a:r>
              <a:rPr lang="nl-NL" sz="2000" dirty="0">
                <a:latin typeface="Arial" panose="020B0604020202020204" pitchFamily="34" charset="0"/>
                <a:cs typeface="Arial" panose="020B0604020202020204" pitchFamily="34" charset="0"/>
              </a:rPr>
              <a:t>Compensatie van eventuele belemmering elders in de biotoop</a:t>
            </a:r>
          </a:p>
          <a:p>
            <a:pPr marL="914400" lvl="1" indent="-457200">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919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1" y="629266"/>
            <a:ext cx="4639054" cy="1622321"/>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400" kern="1200" dirty="0">
              <a:solidFill>
                <a:schemeClr val="tx1"/>
              </a:solidFill>
              <a:latin typeface="+mj-lt"/>
              <a:ea typeface="+mj-ea"/>
              <a:cs typeface="+mj-cs"/>
            </a:endParaRPr>
          </a:p>
          <a:p>
            <a:pPr>
              <a:lnSpc>
                <a:spcPct val="90000"/>
              </a:lnSpc>
              <a:spcBef>
                <a:spcPct val="0"/>
              </a:spcBef>
              <a:spcAft>
                <a:spcPts val="600"/>
              </a:spcAft>
            </a:pPr>
            <a:r>
              <a:rPr lang="en-US" sz="3400" b="1" kern="1200" dirty="0">
                <a:solidFill>
                  <a:schemeClr val="tx1"/>
                </a:solidFill>
                <a:latin typeface="+mj-lt"/>
                <a:ea typeface="+mj-ea"/>
                <a:cs typeface="+mj-cs"/>
              </a:rPr>
              <a:t>Hoe </a:t>
            </a:r>
            <a:r>
              <a:rPr lang="en-US" sz="3400" b="1" kern="1200" dirty="0" err="1">
                <a:solidFill>
                  <a:schemeClr val="tx1"/>
                </a:solidFill>
                <a:latin typeface="+mj-lt"/>
                <a:ea typeface="+mj-ea"/>
                <a:cs typeface="+mj-cs"/>
              </a:rPr>
              <a:t>blijf</a:t>
            </a:r>
            <a:r>
              <a:rPr lang="en-US" sz="3400" b="1" kern="1200" dirty="0">
                <a:solidFill>
                  <a:schemeClr val="tx1"/>
                </a:solidFill>
                <a:latin typeface="+mj-lt"/>
                <a:ea typeface="+mj-ea"/>
                <a:cs typeface="+mj-cs"/>
              </a:rPr>
              <a:t> je op de </a:t>
            </a:r>
            <a:r>
              <a:rPr lang="en-US" sz="3400" b="1" kern="1200" dirty="0" err="1">
                <a:solidFill>
                  <a:schemeClr val="tx1"/>
                </a:solidFill>
                <a:latin typeface="+mj-lt"/>
                <a:ea typeface="+mj-ea"/>
                <a:cs typeface="+mj-cs"/>
              </a:rPr>
              <a:t>hoogte</a:t>
            </a:r>
            <a:r>
              <a:rPr lang="en-US" sz="3400" b="1" kern="1200" dirty="0">
                <a:solidFill>
                  <a:schemeClr val="tx1"/>
                </a:solidFill>
                <a:latin typeface="+mj-lt"/>
                <a:ea typeface="+mj-ea"/>
                <a:cs typeface="+mj-cs"/>
              </a:rPr>
              <a:t>?</a:t>
            </a:r>
          </a:p>
        </p:txBody>
      </p:sp>
      <p:sp>
        <p:nvSpPr>
          <p:cNvPr id="6" name="Tekstvak 5">
            <a:extLst>
              <a:ext uri="{FF2B5EF4-FFF2-40B4-BE49-F238E27FC236}">
                <a16:creationId xmlns:a16="http://schemas.microsoft.com/office/drawing/2014/main" id="{1005E63C-3E5A-49B1-8B6E-A4DBF0B55CF4}"/>
              </a:ext>
            </a:extLst>
          </p:cNvPr>
          <p:cNvSpPr txBox="1"/>
          <p:nvPr/>
        </p:nvSpPr>
        <p:spPr>
          <a:xfrm>
            <a:off x="-95250" y="2438400"/>
            <a:ext cx="4734305" cy="378541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400" dirty="0"/>
              <a:t>App </a:t>
            </a:r>
            <a:r>
              <a:rPr lang="en-US" sz="2400" dirty="0" err="1"/>
              <a:t>Omgevingsalert</a:t>
            </a:r>
            <a:endParaRPr lang="en-US" sz="2400" dirty="0"/>
          </a:p>
          <a:p>
            <a:pPr marL="342900" indent="-228600">
              <a:lnSpc>
                <a:spcPct val="90000"/>
              </a:lnSpc>
              <a:spcAft>
                <a:spcPts val="600"/>
              </a:spcAft>
              <a:buFont typeface="Arial" panose="020B0604020202020204" pitchFamily="34" charset="0"/>
              <a:buChar char="•"/>
            </a:pPr>
            <a:r>
              <a:rPr lang="en-US" sz="2400" dirty="0">
                <a:hlinkClick r:id="rId3"/>
              </a:rPr>
              <a:t>www.officielebekendmakingen.nl</a:t>
            </a:r>
            <a:endParaRPr lang="en-US" sz="2400" dirty="0"/>
          </a:p>
          <a:p>
            <a:pPr marL="342900" indent="-228600">
              <a:lnSpc>
                <a:spcPct val="90000"/>
              </a:lnSpc>
              <a:spcAft>
                <a:spcPts val="600"/>
              </a:spcAft>
              <a:buFont typeface="Arial" panose="020B0604020202020204" pitchFamily="34" charset="0"/>
              <a:buChar char="•"/>
            </a:pPr>
            <a:r>
              <a:rPr lang="en-US" sz="2400" dirty="0">
                <a:hlinkClick r:id="rId4"/>
              </a:rPr>
              <a:t>www.overheid.nl/berichten-over-uw-buurt</a:t>
            </a:r>
            <a:endParaRPr lang="en-US" sz="2400" dirty="0"/>
          </a:p>
          <a:p>
            <a:pPr marL="342900" indent="-228600">
              <a:lnSpc>
                <a:spcPct val="90000"/>
              </a:lnSpc>
              <a:spcAft>
                <a:spcPts val="600"/>
              </a:spcAft>
              <a:buFont typeface="Arial" panose="020B0604020202020204" pitchFamily="34" charset="0"/>
              <a:buChar char="•"/>
            </a:pPr>
            <a:endParaRPr lang="en-US" sz="2400" dirty="0"/>
          </a:p>
          <a:p>
            <a:pPr marL="342900" indent="-228600">
              <a:lnSpc>
                <a:spcPct val="90000"/>
              </a:lnSpc>
              <a:spcAft>
                <a:spcPts val="600"/>
              </a:spcAft>
              <a:buFont typeface="Arial" panose="020B0604020202020204" pitchFamily="34" charset="0"/>
              <a:buChar char="•"/>
            </a:pPr>
            <a:r>
              <a:rPr lang="en-US" sz="2400" dirty="0">
                <a:hlinkClick r:id="rId5"/>
              </a:rPr>
              <a:t>www.ruimtelijkeplannen.nl</a:t>
            </a:r>
            <a:endParaRPr lang="en-US" sz="2400" dirty="0"/>
          </a:p>
          <a:p>
            <a:pPr marL="342900" indent="-228600">
              <a:lnSpc>
                <a:spcPct val="90000"/>
              </a:lnSpc>
              <a:spcAft>
                <a:spcPts val="600"/>
              </a:spcAft>
              <a:buFont typeface="Arial" panose="020B0604020202020204" pitchFamily="34" charset="0"/>
              <a:buChar char="•"/>
            </a:pPr>
            <a:r>
              <a:rPr lang="nl-NL" sz="2400" dirty="0">
                <a:hlinkClick r:id="rId6"/>
              </a:rPr>
              <a:t>Omgevingsvisiekaart | </a:t>
            </a:r>
            <a:r>
              <a:rPr lang="nl-NL" sz="2400" dirty="0" err="1">
                <a:hlinkClick r:id="rId6"/>
              </a:rPr>
              <a:t>MijnOmgevingsvisie</a:t>
            </a:r>
            <a:endParaRPr lang="en-US" sz="2400" dirty="0"/>
          </a:p>
          <a:p>
            <a:pPr marL="342900" indent="-228600">
              <a:lnSpc>
                <a:spcPct val="90000"/>
              </a:lnSpc>
              <a:spcAft>
                <a:spcPts val="600"/>
              </a:spcAft>
              <a:buFont typeface="Arial" panose="020B0604020202020204" pitchFamily="34" charset="0"/>
              <a:buChar char="•"/>
            </a:pPr>
            <a:endParaRPr lang="en-US" sz="2400" dirty="0"/>
          </a:p>
          <a:p>
            <a:pPr marL="342900" indent="-228600">
              <a:lnSpc>
                <a:spcPct val="90000"/>
              </a:lnSpc>
              <a:spcAft>
                <a:spcPts val="600"/>
              </a:spcAft>
              <a:buFont typeface="Arial" panose="020B0604020202020204" pitchFamily="34" charset="0"/>
              <a:buChar char="•"/>
            </a:pPr>
            <a:endParaRPr lang="en-US" sz="2400" dirty="0"/>
          </a:p>
        </p:txBody>
      </p:sp>
      <p:sp>
        <p:nvSpPr>
          <p:cNvPr id="2055" name="Rectangle 205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D185809D-FDFA-1428-7BA2-0736995F202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405862" y="1741964"/>
            <a:ext cx="6019331" cy="337082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8792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0F24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43328" y="4766617"/>
            <a:ext cx="10515600" cy="1325563"/>
          </a:xfrm>
        </p:spPr>
        <p:txBody>
          <a:bodyPr>
            <a:normAutofit/>
          </a:bodyPr>
          <a:lstStyle/>
          <a:p>
            <a:r>
              <a:rPr lang="nl-NL" sz="6000" b="1" dirty="0">
                <a:latin typeface="Arial" panose="020B0604020202020204" pitchFamily="34" charset="0"/>
                <a:cs typeface="Arial" panose="020B0604020202020204" pitchFamily="34" charset="0"/>
              </a:rPr>
              <a:t>Inhoud</a:t>
            </a:r>
          </a:p>
        </p:txBody>
      </p:sp>
      <p:sp>
        <p:nvSpPr>
          <p:cNvPr id="3" name="Tijdelijke aanduiding voor inhoud 2"/>
          <p:cNvSpPr>
            <a:spLocks noGrp="1"/>
          </p:cNvSpPr>
          <p:nvPr>
            <p:ph idx="1"/>
          </p:nvPr>
        </p:nvSpPr>
        <p:spPr>
          <a:xfrm>
            <a:off x="3990976" y="766464"/>
            <a:ext cx="6762750" cy="4137323"/>
          </a:xfrm>
        </p:spPr>
        <p:txBody>
          <a:bodyPr anchor="ctr">
            <a:normAutofit/>
          </a:bodyPr>
          <a:lstStyle/>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Veranderingen door de Omgevingswet</a:t>
            </a: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Kansen Omgevingswet voor de molens</a:t>
            </a: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Handvatten voor de praktijk (ook nu!)</a:t>
            </a:r>
          </a:p>
          <a:p>
            <a:pPr marL="342900" indent="-342900">
              <a:buFont typeface="Arial" panose="020B0604020202020204" pitchFamily="34" charset="0"/>
              <a:buChar char="•"/>
            </a:pP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dirty="0">
              <a:latin typeface="Arial" panose="020B0604020202020204" pitchFamily="34" charset="0"/>
              <a:cs typeface="Arial" panose="020B0604020202020204" pitchFamily="34" charset="0"/>
            </a:endParaRPr>
          </a:p>
          <a:p>
            <a:pPr marL="0" indent="0">
              <a:buNone/>
            </a:pPr>
            <a:r>
              <a:rPr lang="nl-NL" dirty="0">
                <a:latin typeface="Arial" panose="020B0604020202020204" pitchFamily="34" charset="0"/>
                <a:cs typeface="Arial" panose="020B0604020202020204" pitchFamily="34" charset="0"/>
              </a:rPr>
              <a:t>Agnes de Boer</a:t>
            </a:r>
          </a:p>
          <a:p>
            <a:pPr marL="0" indent="0">
              <a:buNone/>
            </a:pPr>
            <a:r>
              <a:rPr lang="nl-NL" dirty="0">
                <a:latin typeface="Arial" panose="020B0604020202020204" pitchFamily="34" charset="0"/>
                <a:cs typeface="Arial" panose="020B0604020202020204" pitchFamily="34" charset="0"/>
              </a:rPr>
              <a:t>Adviseur Omgevingswet DHM</a:t>
            </a:r>
          </a:p>
        </p:txBody>
      </p:sp>
    </p:spTree>
    <p:extLst>
      <p:ext uri="{BB962C8B-B14F-4D97-AF65-F5344CB8AC3E}">
        <p14:creationId xmlns:p14="http://schemas.microsoft.com/office/powerpoint/2010/main" val="31180943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6" y="965450"/>
            <a:ext cx="6610354" cy="954107"/>
          </a:xfrm>
          <a:prstGeom prst="rect">
            <a:avLst/>
          </a:prstGeom>
          <a:solidFill>
            <a:schemeClr val="bg1"/>
          </a:solidFill>
        </p:spPr>
        <p:txBody>
          <a:bodyPr wrap="square" rtlCol="0">
            <a:spAutoFit/>
          </a:bodyPr>
          <a:lstStyle/>
          <a:p>
            <a:endParaRPr lang="nl-NL" sz="2800" dirty="0">
              <a:latin typeface="GT Pressura Trial Bd" panose="00000800000000000000" pitchFamily="50" charset="0"/>
            </a:endParaRPr>
          </a:p>
          <a:p>
            <a:r>
              <a:rPr lang="nl-NL" sz="2800" b="1" dirty="0">
                <a:latin typeface="Arial" panose="020B0604020202020204" pitchFamily="34" charset="0"/>
                <a:cs typeface="Arial" panose="020B0604020202020204" pitchFamily="34" charset="0"/>
              </a:rPr>
              <a:t>Afspraken maken over betrokkenheid</a:t>
            </a:r>
          </a:p>
        </p:txBody>
      </p:sp>
      <p:sp>
        <p:nvSpPr>
          <p:cNvPr id="6" name="Tekstvak 5">
            <a:extLst>
              <a:ext uri="{FF2B5EF4-FFF2-40B4-BE49-F238E27FC236}">
                <a16:creationId xmlns:a16="http://schemas.microsoft.com/office/drawing/2014/main" id="{1005E63C-3E5A-49B1-8B6E-A4DBF0B55CF4}"/>
              </a:ext>
            </a:extLst>
          </p:cNvPr>
          <p:cNvSpPr txBox="1"/>
          <p:nvPr/>
        </p:nvSpPr>
        <p:spPr>
          <a:xfrm>
            <a:off x="914394" y="2781332"/>
            <a:ext cx="10534655" cy="3108543"/>
          </a:xfrm>
          <a:prstGeom prst="rect">
            <a:avLst/>
          </a:prstGeom>
          <a:solidFill>
            <a:schemeClr val="bg1"/>
          </a:solidFill>
        </p:spPr>
        <p:txBody>
          <a:bodyPr wrap="square" rtlCol="0">
            <a:spAutoFit/>
          </a:bodyPr>
          <a:lstStyle/>
          <a:p>
            <a:r>
              <a:rPr lang="nl-NL" sz="2800" dirty="0">
                <a:latin typeface="Arial" panose="020B0604020202020204" pitchFamily="34" charset="0"/>
                <a:cs typeface="Arial" panose="020B0604020202020204" pitchFamily="34" charset="0"/>
              </a:rPr>
              <a:t>Molen- of erfgoedconvenant (gedragscode), bijvoorbeeld SIMAV:</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Molenbiotoop moet zijn geregeld in ruimtelijk plan</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Altijd molen/erfgoedeigenaar advies vragen bij ruimtelijk initiatief (plan, ontwikkeling, project)</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Moleneigenaar/molenorganisatie standaard betrekken bij vooroverleg</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Komen partijen er niet uit: onafhankelijk extern onderzoek</a:t>
            </a:r>
          </a:p>
        </p:txBody>
      </p:sp>
    </p:spTree>
    <p:extLst>
      <p:ext uri="{BB962C8B-B14F-4D97-AF65-F5344CB8AC3E}">
        <p14:creationId xmlns:p14="http://schemas.microsoft.com/office/powerpoint/2010/main" val="39571529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5" y="965450"/>
            <a:ext cx="6467479" cy="954107"/>
          </a:xfrm>
          <a:prstGeom prst="rect">
            <a:avLst/>
          </a:prstGeom>
          <a:solidFill>
            <a:schemeClr val="bg1"/>
          </a:solidFill>
        </p:spPr>
        <p:txBody>
          <a:bodyPr wrap="square" rtlCol="0">
            <a:spAutoFit/>
          </a:bodyPr>
          <a:lstStyle/>
          <a:p>
            <a:endParaRPr lang="nl-NL" sz="2800" dirty="0">
              <a:latin typeface="GT Pressura Trial Bd" panose="00000800000000000000" pitchFamily="50" charset="0"/>
            </a:endParaRPr>
          </a:p>
          <a:p>
            <a:r>
              <a:rPr lang="nl-NL" sz="2800" b="1" dirty="0">
                <a:latin typeface="Arial" panose="020B0604020202020204" pitchFamily="34" charset="0"/>
                <a:cs typeface="Arial" panose="020B0604020202020204" pitchFamily="34" charset="0"/>
              </a:rPr>
              <a:t>Molenpaspoort biedt basisinformatie</a:t>
            </a:r>
          </a:p>
        </p:txBody>
      </p:sp>
      <p:sp>
        <p:nvSpPr>
          <p:cNvPr id="6" name="Tekstvak 5">
            <a:extLst>
              <a:ext uri="{FF2B5EF4-FFF2-40B4-BE49-F238E27FC236}">
                <a16:creationId xmlns:a16="http://schemas.microsoft.com/office/drawing/2014/main" id="{1005E63C-3E5A-49B1-8B6E-A4DBF0B55CF4}"/>
              </a:ext>
            </a:extLst>
          </p:cNvPr>
          <p:cNvSpPr txBox="1"/>
          <p:nvPr/>
        </p:nvSpPr>
        <p:spPr>
          <a:xfrm>
            <a:off x="914395" y="2781332"/>
            <a:ext cx="9439280" cy="3539430"/>
          </a:xfrm>
          <a:prstGeom prst="rect">
            <a:avLst/>
          </a:prstGeom>
          <a:solidFill>
            <a:schemeClr val="bg1"/>
          </a:solidFill>
        </p:spPr>
        <p:txBody>
          <a:bodyPr wrap="square" rtlCol="0">
            <a:spAutoFit/>
          </a:bodyPr>
          <a:lstStyle/>
          <a:p>
            <a:r>
              <a:rPr lang="nl-NL" sz="2800" dirty="0">
                <a:latin typeface="Arial" panose="020B0604020202020204" pitchFamily="34" charset="0"/>
                <a:cs typeface="Arial" panose="020B0604020202020204" pitchFamily="34" charset="0"/>
              </a:rPr>
              <a:t>Molen- of erfgoedpaspoort – biotooprapport:</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Bevat naast omschrijving molen, biotoopregels ook </a:t>
            </a:r>
            <a:r>
              <a:rPr lang="nl-NL" sz="2800" dirty="0" err="1">
                <a:latin typeface="Arial" panose="020B0604020202020204" pitchFamily="34" charset="0"/>
                <a:cs typeface="Arial" panose="020B0604020202020204" pitchFamily="34" charset="0"/>
              </a:rPr>
              <a:t>sociaal-economische</a:t>
            </a:r>
            <a:r>
              <a:rPr lang="nl-NL" sz="2800" dirty="0">
                <a:latin typeface="Arial" panose="020B0604020202020204" pitchFamily="34" charset="0"/>
                <a:cs typeface="Arial" panose="020B0604020202020204" pitchFamily="34" charset="0"/>
              </a:rPr>
              <a:t> aspecten en historische context</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Waardenrapport</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Is leidend voor gemeente, bepaalt speelruimte</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Gaat mee in </a:t>
            </a:r>
            <a:r>
              <a:rPr lang="nl-NL" sz="2800" dirty="0" err="1">
                <a:latin typeface="Arial" panose="020B0604020202020204" pitchFamily="34" charset="0"/>
                <a:cs typeface="Arial" panose="020B0604020202020204" pitchFamily="34" charset="0"/>
              </a:rPr>
              <a:t>PvE</a:t>
            </a:r>
            <a:r>
              <a:rPr lang="nl-NL" sz="2800" dirty="0">
                <a:latin typeface="Arial" panose="020B0604020202020204" pitchFamily="34" charset="0"/>
                <a:cs typeface="Arial" panose="020B0604020202020204" pitchFamily="34" charset="0"/>
              </a:rPr>
              <a:t> van initiatieven en plannen</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Ook provinciaal inbedden (verordening)</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Basis voor onderzoek (hierover zijn we het eens)</a:t>
            </a:r>
          </a:p>
        </p:txBody>
      </p:sp>
    </p:spTree>
    <p:extLst>
      <p:ext uri="{BB962C8B-B14F-4D97-AF65-F5344CB8AC3E}">
        <p14:creationId xmlns:p14="http://schemas.microsoft.com/office/powerpoint/2010/main" val="35771193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0F24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43328" y="4766617"/>
            <a:ext cx="10515600" cy="1325563"/>
          </a:xfrm>
        </p:spPr>
        <p:txBody>
          <a:bodyPr>
            <a:normAutofit/>
          </a:bodyPr>
          <a:lstStyle/>
          <a:p>
            <a:r>
              <a:rPr lang="nl-NL" sz="6000" b="1" dirty="0">
                <a:latin typeface="Arial" panose="020B0604020202020204" pitchFamily="34" charset="0"/>
                <a:cs typeface="Arial" panose="020B0604020202020204" pitchFamily="34" charset="0"/>
              </a:rPr>
              <a:t>Doen!</a:t>
            </a:r>
          </a:p>
        </p:txBody>
      </p:sp>
      <p:sp>
        <p:nvSpPr>
          <p:cNvPr id="3" name="Tijdelijke aanduiding voor inhoud 2"/>
          <p:cNvSpPr>
            <a:spLocks noGrp="1"/>
          </p:cNvSpPr>
          <p:nvPr>
            <p:ph idx="1"/>
          </p:nvPr>
        </p:nvSpPr>
        <p:spPr>
          <a:xfrm>
            <a:off x="3429000" y="771540"/>
            <a:ext cx="8343900" cy="5680700"/>
          </a:xfrm>
        </p:spPr>
        <p:txBody>
          <a:bodyPr anchor="ctr">
            <a:normAutofit lnSpcReduction="10000"/>
          </a:bodyPr>
          <a:lstStyle/>
          <a:p>
            <a:pPr marL="0" indent="0" algn="ctr">
              <a:buNone/>
            </a:pPr>
            <a:r>
              <a:rPr lang="nl-NL" dirty="0">
                <a:latin typeface="Arial" panose="020B0604020202020204" pitchFamily="34" charset="0"/>
                <a:cs typeface="Arial" panose="020B0604020202020204" pitchFamily="34" charset="0"/>
              </a:rPr>
              <a:t>Erfgoedeigenaren en gebruikers moeten veel meer in het voortraject van zich laten horen, bij visies, plannen, projecten verordeningen en vergunningen van particulieren en overheden!</a:t>
            </a:r>
          </a:p>
          <a:p>
            <a:pPr marL="0" indent="0" algn="ctr">
              <a:buNone/>
            </a:pPr>
            <a:endParaRPr lang="nl-NL" dirty="0">
              <a:latin typeface="Arial" panose="020B0604020202020204" pitchFamily="34" charset="0"/>
              <a:cs typeface="Arial" panose="020B0604020202020204" pitchFamily="34" charset="0"/>
            </a:endParaRPr>
          </a:p>
          <a:p>
            <a:pPr marL="0" indent="0" algn="ctr">
              <a:buNone/>
            </a:pPr>
            <a:r>
              <a:rPr lang="nl-NL" dirty="0">
                <a:latin typeface="Arial" panose="020B0604020202020204" pitchFamily="34" charset="0"/>
                <a:cs typeface="Arial" panose="020B0604020202020204" pitchFamily="34" charset="0"/>
              </a:rPr>
              <a:t>Regel je positie in een convenant/gedragscode!</a:t>
            </a:r>
          </a:p>
          <a:p>
            <a:pPr marL="0" indent="0" algn="ctr">
              <a:buNone/>
            </a:pPr>
            <a:br>
              <a:rPr lang="nl-NL" dirty="0">
                <a:latin typeface="Arial" panose="020B0604020202020204" pitchFamily="34" charset="0"/>
                <a:cs typeface="Arial" panose="020B0604020202020204" pitchFamily="34" charset="0"/>
              </a:rPr>
            </a:br>
            <a:r>
              <a:rPr lang="nl-NL" dirty="0">
                <a:latin typeface="Arial" panose="020B0604020202020204" pitchFamily="34" charset="0"/>
                <a:cs typeface="Arial" panose="020B0604020202020204" pitchFamily="34" charset="0"/>
              </a:rPr>
              <a:t>Ook moleneigenaren moeten aan participatie doen. </a:t>
            </a:r>
            <a:br>
              <a:rPr lang="nl-NL" dirty="0">
                <a:latin typeface="Arial" panose="020B0604020202020204" pitchFamily="34" charset="0"/>
                <a:cs typeface="Arial" panose="020B0604020202020204" pitchFamily="34" charset="0"/>
              </a:rPr>
            </a:br>
            <a:r>
              <a:rPr lang="nl-NL" dirty="0">
                <a:latin typeface="Arial" panose="020B0604020202020204" pitchFamily="34" charset="0"/>
                <a:cs typeface="Arial" panose="020B0604020202020204" pitchFamily="34" charset="0"/>
              </a:rPr>
              <a:t>Dit is gelijk een kans!</a:t>
            </a:r>
          </a:p>
          <a:p>
            <a:pPr marL="0" indent="0" algn="ctr">
              <a:buNone/>
            </a:pPr>
            <a:endParaRPr lang="nl-NL" dirty="0">
              <a:latin typeface="Arial" panose="020B0604020202020204" pitchFamily="34" charset="0"/>
              <a:cs typeface="Arial" panose="020B0604020202020204" pitchFamily="34" charset="0"/>
            </a:endParaRPr>
          </a:p>
          <a:p>
            <a:pPr marL="0" indent="0" algn="ctr">
              <a:buNone/>
            </a:pPr>
            <a:r>
              <a:rPr lang="nl-NL" dirty="0">
                <a:latin typeface="Arial" panose="020B0604020202020204" pitchFamily="34" charset="0"/>
                <a:cs typeface="Arial" panose="020B0604020202020204" pitchFamily="34" charset="0"/>
              </a:rPr>
              <a:t>Zorg voor een goed netwerk!</a:t>
            </a:r>
          </a:p>
          <a:p>
            <a:pPr marL="0" indent="0" algn="ctr">
              <a:buNone/>
            </a:pPr>
            <a:endParaRPr lang="nl-NL" dirty="0">
              <a:latin typeface="Arial" panose="020B0604020202020204" pitchFamily="34" charset="0"/>
              <a:cs typeface="Arial" panose="020B0604020202020204" pitchFamily="34" charset="0"/>
            </a:endParaRPr>
          </a:p>
          <a:p>
            <a:pPr marL="0" indent="0" algn="ctr">
              <a:buNone/>
            </a:pPr>
            <a:r>
              <a:rPr lang="nl-NL" sz="2800" dirty="0">
                <a:latin typeface="Arial" panose="020B0604020202020204" pitchFamily="34" charset="0"/>
                <a:cs typeface="Arial" panose="020B0604020202020204" pitchFamily="34" charset="0"/>
              </a:rPr>
              <a:t>Zorg voor voldoende kennis en capaciteit!</a:t>
            </a:r>
          </a:p>
          <a:p>
            <a:pPr marL="0" indent="0" algn="ctr">
              <a:buNone/>
            </a:pP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5288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4C4D7"/>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BF611-7160-744E-AE38-E536551C4CD4}"/>
              </a:ext>
            </a:extLst>
          </p:cNvPr>
          <p:cNvSpPr>
            <a:spLocks noGrp="1"/>
          </p:cNvSpPr>
          <p:nvPr>
            <p:ph type="ctrTitle"/>
          </p:nvPr>
        </p:nvSpPr>
        <p:spPr>
          <a:xfrm>
            <a:off x="707562" y="2738217"/>
            <a:ext cx="9144000" cy="2387600"/>
          </a:xfrm>
        </p:spPr>
        <p:txBody>
          <a:bodyPr>
            <a:normAutofit/>
          </a:bodyPr>
          <a:lstStyle/>
          <a:p>
            <a:pPr algn="l"/>
            <a:r>
              <a:rPr lang="nl-NL" sz="7200" b="1" dirty="0">
                <a:latin typeface="Arial" panose="020B0604020202020204" pitchFamily="34" charset="0"/>
                <a:cs typeface="Arial" panose="020B0604020202020204" pitchFamily="34" charset="0"/>
              </a:rPr>
              <a:t>Molens zetten</a:t>
            </a:r>
            <a:br>
              <a:rPr lang="nl-NL" sz="7200" b="1" dirty="0">
                <a:latin typeface="Arial" panose="020B0604020202020204" pitchFamily="34" charset="0"/>
                <a:cs typeface="Arial" panose="020B0604020202020204" pitchFamily="34" charset="0"/>
              </a:rPr>
            </a:br>
            <a:r>
              <a:rPr lang="nl-NL" sz="7200" b="1" dirty="0">
                <a:latin typeface="Arial" panose="020B0604020202020204" pitchFamily="34" charset="0"/>
                <a:cs typeface="Arial" panose="020B0604020202020204" pitchFamily="34" charset="0"/>
              </a:rPr>
              <a:t>altijd wat in gang</a:t>
            </a:r>
          </a:p>
        </p:txBody>
      </p:sp>
      <p:pic>
        <p:nvPicPr>
          <p:cNvPr id="10" name="Afbeelding 9">
            <a:extLst>
              <a:ext uri="{FF2B5EF4-FFF2-40B4-BE49-F238E27FC236}">
                <a16:creationId xmlns:a16="http://schemas.microsoft.com/office/drawing/2014/main" id="{A3A5FA2A-A3DA-9B35-E8A6-E1A1CCE804E7}"/>
              </a:ext>
            </a:extLst>
          </p:cNvPr>
          <p:cNvPicPr>
            <a:picLocks noChangeAspect="1"/>
          </p:cNvPicPr>
          <p:nvPr/>
        </p:nvPicPr>
        <p:blipFill>
          <a:blip r:embed="rId3"/>
          <a:stretch>
            <a:fillRect/>
          </a:stretch>
        </p:blipFill>
        <p:spPr>
          <a:xfrm>
            <a:off x="7208520" y="0"/>
            <a:ext cx="4983480" cy="2485251"/>
          </a:xfrm>
          <a:prstGeom prst="rect">
            <a:avLst/>
          </a:prstGeom>
        </p:spPr>
      </p:pic>
    </p:spTree>
    <p:extLst>
      <p:ext uri="{BB962C8B-B14F-4D97-AF65-F5344CB8AC3E}">
        <p14:creationId xmlns:p14="http://schemas.microsoft.com/office/powerpoint/2010/main" val="4504707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0F24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BF611-7160-744E-AE38-E536551C4CD4}"/>
              </a:ext>
            </a:extLst>
          </p:cNvPr>
          <p:cNvSpPr>
            <a:spLocks noGrp="1"/>
          </p:cNvSpPr>
          <p:nvPr>
            <p:ph type="ctrTitle"/>
          </p:nvPr>
        </p:nvSpPr>
        <p:spPr>
          <a:xfrm>
            <a:off x="602343" y="3125964"/>
            <a:ext cx="4277770" cy="2659429"/>
          </a:xfrm>
        </p:spPr>
        <p:txBody>
          <a:bodyPr>
            <a:noAutofit/>
          </a:bodyPr>
          <a:lstStyle/>
          <a:p>
            <a:pPr algn="l"/>
            <a:r>
              <a:rPr lang="nl-NL" sz="4400" b="1" dirty="0">
                <a:latin typeface="Arial" panose="020B0604020202020204" pitchFamily="34" charset="0"/>
                <a:cs typeface="Arial" panose="020B0604020202020204" pitchFamily="34" charset="0"/>
              </a:rPr>
              <a:t>Veranderingen door de Omgevingswet</a:t>
            </a:r>
          </a:p>
        </p:txBody>
      </p:sp>
      <p:pic>
        <p:nvPicPr>
          <p:cNvPr id="7" name="Afbeelding 6">
            <a:extLst>
              <a:ext uri="{FF2B5EF4-FFF2-40B4-BE49-F238E27FC236}">
                <a16:creationId xmlns:a16="http://schemas.microsoft.com/office/drawing/2014/main" id="{3AF5D381-D7D3-F544-C69E-E1C5B5756305}"/>
              </a:ext>
            </a:extLst>
          </p:cNvPr>
          <p:cNvPicPr>
            <a:picLocks noChangeAspect="1"/>
          </p:cNvPicPr>
          <p:nvPr/>
        </p:nvPicPr>
        <p:blipFill rotWithShape="1">
          <a:blip r:embed="rId2"/>
          <a:srcRect l="-1" t="18622" r="29573" b="6378"/>
          <a:stretch/>
        </p:blipFill>
        <p:spPr>
          <a:xfrm>
            <a:off x="4724318" y="0"/>
            <a:ext cx="7032253" cy="5616682"/>
          </a:xfrm>
          <a:prstGeom prst="rect">
            <a:avLst/>
          </a:prstGeom>
        </p:spPr>
      </p:pic>
      <p:sp>
        <p:nvSpPr>
          <p:cNvPr id="8" name="Driehoek 10">
            <a:extLst>
              <a:ext uri="{FF2B5EF4-FFF2-40B4-BE49-F238E27FC236}">
                <a16:creationId xmlns:a16="http://schemas.microsoft.com/office/drawing/2014/main" id="{F09E8ACB-7907-6812-458C-675BF90ADD16}"/>
              </a:ext>
            </a:extLst>
          </p:cNvPr>
          <p:cNvSpPr/>
          <p:nvPr/>
        </p:nvSpPr>
        <p:spPr>
          <a:xfrm rot="10800000" flipH="1">
            <a:off x="4724319" y="3"/>
            <a:ext cx="629242" cy="5616682"/>
          </a:xfrm>
          <a:prstGeom prst="triangle">
            <a:avLst>
              <a:gd name="adj" fmla="val 0"/>
            </a:avLst>
          </a:prstGeom>
          <a:solidFill>
            <a:srgbClr val="D8F241"/>
          </a:solidFill>
          <a:ln>
            <a:solidFill>
              <a:srgbClr val="D8F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dirty="0"/>
          </a:p>
        </p:txBody>
      </p:sp>
      <p:sp>
        <p:nvSpPr>
          <p:cNvPr id="12" name="Driehoek 10">
            <a:extLst>
              <a:ext uri="{FF2B5EF4-FFF2-40B4-BE49-F238E27FC236}">
                <a16:creationId xmlns:a16="http://schemas.microsoft.com/office/drawing/2014/main" id="{B66593D5-233A-03AD-FBEF-3E7FAE886282}"/>
              </a:ext>
            </a:extLst>
          </p:cNvPr>
          <p:cNvSpPr/>
          <p:nvPr/>
        </p:nvSpPr>
        <p:spPr>
          <a:xfrm flipH="1">
            <a:off x="11127329" y="0"/>
            <a:ext cx="629242" cy="5616682"/>
          </a:xfrm>
          <a:prstGeom prst="triangle">
            <a:avLst>
              <a:gd name="adj" fmla="val 0"/>
            </a:avLst>
          </a:prstGeom>
          <a:solidFill>
            <a:srgbClr val="D8F241"/>
          </a:solidFill>
          <a:ln>
            <a:solidFill>
              <a:srgbClr val="D8F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dirty="0"/>
          </a:p>
        </p:txBody>
      </p:sp>
      <p:sp>
        <p:nvSpPr>
          <p:cNvPr id="13" name="Rechthoek 12">
            <a:extLst>
              <a:ext uri="{FF2B5EF4-FFF2-40B4-BE49-F238E27FC236}">
                <a16:creationId xmlns:a16="http://schemas.microsoft.com/office/drawing/2014/main" id="{742181AC-5500-A5EB-35D3-035E3E05D01E}"/>
              </a:ext>
            </a:extLst>
          </p:cNvPr>
          <p:cNvSpPr/>
          <p:nvPr/>
        </p:nvSpPr>
        <p:spPr>
          <a:xfrm>
            <a:off x="11756571" y="2"/>
            <a:ext cx="435429" cy="5616679"/>
          </a:xfrm>
          <a:prstGeom prst="rect">
            <a:avLst/>
          </a:prstGeom>
          <a:solidFill>
            <a:srgbClr val="D8F241"/>
          </a:solidFill>
          <a:ln>
            <a:solidFill>
              <a:srgbClr val="D8F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556812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6" y="613025"/>
            <a:ext cx="5974084" cy="954107"/>
          </a:xfrm>
          <a:prstGeom prst="rect">
            <a:avLst/>
          </a:prstGeom>
          <a:solidFill>
            <a:schemeClr val="bg1"/>
          </a:solidFill>
        </p:spPr>
        <p:txBody>
          <a:bodyPr wrap="square" rtlCol="0">
            <a:spAutoFit/>
          </a:bodyPr>
          <a:lstStyle/>
          <a:p>
            <a:endParaRPr lang="nl-NL" sz="2800" dirty="0">
              <a:latin typeface="GT Pressura Trial Bd" panose="00000800000000000000" pitchFamily="50" charset="0"/>
            </a:endParaRPr>
          </a:p>
          <a:p>
            <a:r>
              <a:rPr lang="nl-NL" sz="2800" b="1" dirty="0">
                <a:latin typeface="Arial" panose="020B0604020202020204" pitchFamily="34" charset="0"/>
                <a:cs typeface="Arial" panose="020B0604020202020204" pitchFamily="34" charset="0"/>
              </a:rPr>
              <a:t>Cultureel erfgoed in de wet</a:t>
            </a:r>
          </a:p>
        </p:txBody>
      </p:sp>
      <p:sp>
        <p:nvSpPr>
          <p:cNvPr id="6" name="Tekstvak 5">
            <a:extLst>
              <a:ext uri="{FF2B5EF4-FFF2-40B4-BE49-F238E27FC236}">
                <a16:creationId xmlns:a16="http://schemas.microsoft.com/office/drawing/2014/main" id="{1005E63C-3E5A-49B1-8B6E-A4DBF0B55CF4}"/>
              </a:ext>
            </a:extLst>
          </p:cNvPr>
          <p:cNvSpPr txBox="1"/>
          <p:nvPr/>
        </p:nvSpPr>
        <p:spPr>
          <a:xfrm>
            <a:off x="914395" y="1921966"/>
            <a:ext cx="10620379" cy="4401205"/>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Erfgoedwet (2016): één integrale wet voor musea, monumenten en archeologie op het land, ondergronds en onder water </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Het deel dat betrekking heeft fysieke leefomgeving gaat over naar de Omgevingswet (1-1-2023) </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Erfgoedwet en Omgevingswet zorgen samen voor een integrale bescherming van cultureel erfgoed</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Omgeving van een monument: het omgevingsplan moet regelen dat in die omgeving geen aantastingen plaatsvinden die het monument ontsieren of beschadigen, zoals voldoende windvang voor een molen</a:t>
            </a:r>
          </a:p>
        </p:txBody>
      </p:sp>
    </p:spTree>
    <p:extLst>
      <p:ext uri="{BB962C8B-B14F-4D97-AF65-F5344CB8AC3E}">
        <p14:creationId xmlns:p14="http://schemas.microsoft.com/office/powerpoint/2010/main" val="5924972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Shape 1036">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kstvak 4">
            <a:extLst>
              <a:ext uri="{FF2B5EF4-FFF2-40B4-BE49-F238E27FC236}">
                <a16:creationId xmlns:a16="http://schemas.microsoft.com/office/drawing/2014/main" id="{0FA03DB5-0F18-4070-BD26-BC28B1A42F77}"/>
              </a:ext>
            </a:extLst>
          </p:cNvPr>
          <p:cNvSpPr txBox="1"/>
          <p:nvPr/>
        </p:nvSpPr>
        <p:spPr>
          <a:xfrm>
            <a:off x="1137038" y="609597"/>
            <a:ext cx="9770022" cy="1330841"/>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100" kern="1200">
              <a:solidFill>
                <a:schemeClr val="tx1"/>
              </a:solidFill>
              <a:latin typeface="+mj-lt"/>
              <a:ea typeface="+mj-ea"/>
              <a:cs typeface="+mj-cs"/>
            </a:endParaRPr>
          </a:p>
          <a:p>
            <a:pPr>
              <a:lnSpc>
                <a:spcPct val="90000"/>
              </a:lnSpc>
              <a:spcBef>
                <a:spcPct val="0"/>
              </a:spcBef>
              <a:spcAft>
                <a:spcPts val="600"/>
              </a:spcAft>
            </a:pPr>
            <a:r>
              <a:rPr lang="en-US" sz="4100" b="1" kern="1200">
                <a:solidFill>
                  <a:schemeClr val="tx1"/>
                </a:solidFill>
                <a:latin typeface="+mj-lt"/>
                <a:ea typeface="+mj-ea"/>
                <a:cs typeface="+mj-cs"/>
              </a:rPr>
              <a:t>Doel van de Omgevingswet</a:t>
            </a:r>
          </a:p>
        </p:txBody>
      </p:sp>
      <p:sp>
        <p:nvSpPr>
          <p:cNvPr id="6" name="Tekstvak 5">
            <a:extLst>
              <a:ext uri="{FF2B5EF4-FFF2-40B4-BE49-F238E27FC236}">
                <a16:creationId xmlns:a16="http://schemas.microsoft.com/office/drawing/2014/main" id="{1005E63C-3E5A-49B1-8B6E-A4DBF0B55CF4}"/>
              </a:ext>
            </a:extLst>
          </p:cNvPr>
          <p:cNvSpPr txBox="1"/>
          <p:nvPr/>
        </p:nvSpPr>
        <p:spPr>
          <a:xfrm>
            <a:off x="1137037" y="2194100"/>
            <a:ext cx="6035287" cy="3908588"/>
          </a:xfrm>
          <a:prstGeom prst="rect">
            <a:avLst/>
          </a:prstGeom>
        </p:spPr>
        <p:txBody>
          <a:bodyPr vert="horz" lIns="91440" tIns="45720" rIns="91440" bIns="45720" rtlCol="0">
            <a:noAutofit/>
          </a:bodyPr>
          <a:lstStyle/>
          <a:p>
            <a:pPr marL="342900" indent="-228600">
              <a:lnSpc>
                <a:spcPct val="90000"/>
              </a:lnSpc>
              <a:spcAft>
                <a:spcPts val="600"/>
              </a:spcAft>
              <a:buFont typeface="Arial" panose="020B0604020202020204" pitchFamily="34" charset="0"/>
              <a:buChar char="•"/>
            </a:pPr>
            <a:r>
              <a:rPr lang="en-US" sz="2400" dirty="0"/>
              <a:t>De regels voor </a:t>
            </a:r>
            <a:r>
              <a:rPr lang="en-US" sz="2400" dirty="0" err="1"/>
              <a:t>ruimtelijke</a:t>
            </a:r>
            <a:r>
              <a:rPr lang="en-US" sz="2400" dirty="0"/>
              <a:t> </a:t>
            </a:r>
            <a:r>
              <a:rPr lang="en-US" sz="2400" dirty="0" err="1"/>
              <a:t>ontwikkeling</a:t>
            </a:r>
            <a:r>
              <a:rPr lang="en-US" sz="2400" dirty="0"/>
              <a:t> </a:t>
            </a:r>
            <a:r>
              <a:rPr lang="en-US" sz="2400" dirty="0" err="1"/>
              <a:t>vereenvoudigen</a:t>
            </a:r>
            <a:r>
              <a:rPr lang="en-US" sz="2400" dirty="0"/>
              <a:t> </a:t>
            </a:r>
            <a:r>
              <a:rPr lang="en-US" sz="2400" dirty="0" err="1"/>
              <a:t>en</a:t>
            </a:r>
            <a:r>
              <a:rPr lang="en-US" sz="2400" dirty="0"/>
              <a:t> </a:t>
            </a:r>
            <a:r>
              <a:rPr lang="en-US" sz="2400" dirty="0" err="1"/>
              <a:t>samenvoegen</a:t>
            </a:r>
            <a:endParaRPr lang="en-US" sz="2400" dirty="0"/>
          </a:p>
          <a:p>
            <a:pPr marL="342900" indent="-228600">
              <a:lnSpc>
                <a:spcPct val="90000"/>
              </a:lnSpc>
              <a:spcAft>
                <a:spcPts val="600"/>
              </a:spcAft>
              <a:buFont typeface="Arial" panose="020B0604020202020204" pitchFamily="34" charset="0"/>
              <a:buChar char="•"/>
            </a:pPr>
            <a:r>
              <a:rPr lang="en-US" sz="2400" dirty="0" err="1"/>
              <a:t>Eén</a:t>
            </a:r>
            <a:r>
              <a:rPr lang="en-US" sz="2400" dirty="0"/>
              <a:t> </a:t>
            </a:r>
            <a:r>
              <a:rPr lang="en-US" sz="2400" dirty="0" err="1"/>
              <a:t>digitaal</a:t>
            </a:r>
            <a:r>
              <a:rPr lang="en-US" sz="2400" dirty="0"/>
              <a:t> </a:t>
            </a:r>
            <a:r>
              <a:rPr lang="en-US" sz="2400" dirty="0" err="1"/>
              <a:t>omgevingsloket</a:t>
            </a:r>
            <a:r>
              <a:rPr lang="en-US" sz="2400" dirty="0"/>
              <a:t> </a:t>
            </a:r>
            <a:r>
              <a:rPr lang="en-US" sz="2400" dirty="0" err="1"/>
              <a:t>waar</a:t>
            </a:r>
            <a:r>
              <a:rPr lang="en-US" sz="2400" dirty="0"/>
              <a:t> burgers </a:t>
            </a:r>
            <a:r>
              <a:rPr lang="en-US" sz="2400" dirty="0" err="1"/>
              <a:t>en</a:t>
            </a:r>
            <a:r>
              <a:rPr lang="en-US" sz="2400" dirty="0"/>
              <a:t> </a:t>
            </a:r>
            <a:r>
              <a:rPr lang="en-US" sz="2400" dirty="0" err="1"/>
              <a:t>bedrijven</a:t>
            </a:r>
            <a:r>
              <a:rPr lang="en-US" sz="2400" dirty="0"/>
              <a:t> </a:t>
            </a:r>
            <a:r>
              <a:rPr lang="en-US" sz="2400" dirty="0" err="1"/>
              <a:t>terecht</a:t>
            </a:r>
            <a:r>
              <a:rPr lang="en-US" sz="2400" dirty="0"/>
              <a:t> </a:t>
            </a:r>
            <a:r>
              <a:rPr lang="en-US" sz="2400" dirty="0" err="1"/>
              <a:t>kunnen</a:t>
            </a:r>
            <a:r>
              <a:rPr lang="en-US" sz="2400" dirty="0"/>
              <a:t> met </a:t>
            </a:r>
            <a:r>
              <a:rPr lang="en-US" sz="2400" dirty="0" err="1"/>
              <a:t>vragen</a:t>
            </a:r>
            <a:r>
              <a:rPr lang="en-US" sz="2400" dirty="0"/>
              <a:t> </a:t>
            </a:r>
            <a:r>
              <a:rPr lang="en-US" sz="2400" dirty="0" err="1"/>
              <a:t>en</a:t>
            </a:r>
            <a:r>
              <a:rPr lang="en-US" sz="2400" dirty="0"/>
              <a:t> </a:t>
            </a:r>
            <a:r>
              <a:rPr lang="en-US" sz="2400" dirty="0" err="1"/>
              <a:t>plannen</a:t>
            </a:r>
            <a:endParaRPr lang="en-US" sz="2400" dirty="0"/>
          </a:p>
          <a:p>
            <a:pPr marL="342900" indent="-228600">
              <a:lnSpc>
                <a:spcPct val="90000"/>
              </a:lnSpc>
              <a:spcAft>
                <a:spcPts val="600"/>
              </a:spcAft>
              <a:buFont typeface="Arial" panose="020B0604020202020204" pitchFamily="34" charset="0"/>
              <a:buChar char="•"/>
            </a:pPr>
            <a:r>
              <a:rPr lang="en-US" sz="2400" dirty="0"/>
              <a:t>De wet </a:t>
            </a:r>
            <a:r>
              <a:rPr lang="en-US" sz="2400" dirty="0" err="1"/>
              <a:t>bundelt</a:t>
            </a:r>
            <a:r>
              <a:rPr lang="en-US" sz="2400" dirty="0"/>
              <a:t> </a:t>
            </a:r>
            <a:r>
              <a:rPr lang="en-US" sz="2400" dirty="0" err="1"/>
              <a:t>en</a:t>
            </a:r>
            <a:r>
              <a:rPr lang="en-US" sz="2400" dirty="0"/>
              <a:t> </a:t>
            </a:r>
            <a:r>
              <a:rPr lang="en-US" sz="2400" dirty="0" err="1"/>
              <a:t>moderniseert</a:t>
            </a:r>
            <a:r>
              <a:rPr lang="en-US" sz="2400" dirty="0"/>
              <a:t> de </a:t>
            </a:r>
            <a:r>
              <a:rPr lang="en-US" sz="2400" dirty="0" err="1"/>
              <a:t>wetten</a:t>
            </a:r>
            <a:r>
              <a:rPr lang="en-US" sz="2400" dirty="0"/>
              <a:t> voor de </a:t>
            </a:r>
            <a:r>
              <a:rPr lang="en-US" sz="2400" dirty="0" err="1"/>
              <a:t>leefomgeving</a:t>
            </a:r>
            <a:r>
              <a:rPr lang="en-US" sz="2400" dirty="0"/>
              <a:t>, </a:t>
            </a:r>
            <a:r>
              <a:rPr lang="en-US" sz="2400" dirty="0" err="1"/>
              <a:t>zoals</a:t>
            </a:r>
            <a:r>
              <a:rPr lang="en-US" sz="2400" dirty="0"/>
              <a:t> </a:t>
            </a:r>
            <a:r>
              <a:rPr lang="en-US" sz="2400" dirty="0" err="1"/>
              <a:t>bouwen</a:t>
            </a:r>
            <a:r>
              <a:rPr lang="en-US" sz="2400" dirty="0"/>
              <a:t>, milieu, water, </a:t>
            </a:r>
            <a:r>
              <a:rPr lang="en-US" sz="2400" dirty="0" err="1"/>
              <a:t>ruimtelijke</a:t>
            </a:r>
            <a:r>
              <a:rPr lang="en-US" sz="2400" dirty="0"/>
              <a:t> </a:t>
            </a:r>
            <a:r>
              <a:rPr lang="en-US" sz="2400" dirty="0" err="1"/>
              <a:t>ordening</a:t>
            </a:r>
            <a:r>
              <a:rPr lang="en-US" sz="2400" dirty="0"/>
              <a:t> </a:t>
            </a:r>
            <a:r>
              <a:rPr lang="en-US" sz="2400" dirty="0" err="1"/>
              <a:t>en</a:t>
            </a:r>
            <a:r>
              <a:rPr lang="en-US" sz="2400" dirty="0"/>
              <a:t> </a:t>
            </a:r>
            <a:r>
              <a:rPr lang="en-US" sz="2400" dirty="0" err="1"/>
              <a:t>natuur</a:t>
            </a:r>
            <a:endParaRPr lang="en-US" sz="2400" dirty="0"/>
          </a:p>
          <a:p>
            <a:pPr marL="342900" indent="-228600">
              <a:lnSpc>
                <a:spcPct val="90000"/>
              </a:lnSpc>
              <a:spcAft>
                <a:spcPts val="600"/>
              </a:spcAft>
              <a:buFont typeface="Arial" panose="020B0604020202020204" pitchFamily="34" charset="0"/>
              <a:buChar char="•"/>
            </a:pPr>
            <a:r>
              <a:rPr lang="en-US" sz="2400" dirty="0" err="1"/>
              <a:t>Ingangsdatum</a:t>
            </a:r>
            <a:r>
              <a:rPr lang="en-US" sz="2400" dirty="0"/>
              <a:t> 1 </a:t>
            </a:r>
            <a:r>
              <a:rPr lang="en-US" sz="2400" dirty="0" err="1"/>
              <a:t>januari</a:t>
            </a:r>
            <a:r>
              <a:rPr lang="en-US" sz="2400" dirty="0"/>
              <a:t> 2023 (</a:t>
            </a:r>
            <a:r>
              <a:rPr lang="en-US" sz="2400" dirty="0" err="1"/>
              <a:t>onder</a:t>
            </a:r>
            <a:r>
              <a:rPr lang="en-US" sz="2400" dirty="0"/>
              <a:t> </a:t>
            </a:r>
            <a:r>
              <a:rPr lang="en-US" sz="2400" dirty="0" err="1"/>
              <a:t>voorbehoud</a:t>
            </a:r>
            <a:r>
              <a:rPr lang="en-US" sz="2400" dirty="0"/>
              <a:t>)</a:t>
            </a:r>
          </a:p>
        </p:txBody>
      </p:sp>
      <p:sp>
        <p:nvSpPr>
          <p:cNvPr id="1039" name="Freeform: Shape 1038">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30" name="Picture 6">
            <a:extLst>
              <a:ext uri="{FF2B5EF4-FFF2-40B4-BE49-F238E27FC236}">
                <a16:creationId xmlns:a16="http://schemas.microsoft.com/office/drawing/2014/main" id="{0E170DFE-AAA5-E2BD-1487-F78C65294F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91362" y="2281858"/>
            <a:ext cx="3482910" cy="3535949"/>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25055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6" y="965450"/>
            <a:ext cx="7086604" cy="954107"/>
          </a:xfrm>
          <a:prstGeom prst="rect">
            <a:avLst/>
          </a:prstGeom>
          <a:solidFill>
            <a:schemeClr val="bg1"/>
          </a:solidFill>
        </p:spPr>
        <p:txBody>
          <a:bodyPr wrap="square" rtlCol="0">
            <a:spAutoFit/>
          </a:bodyPr>
          <a:lstStyle/>
          <a:p>
            <a:endParaRPr lang="nl-NL" sz="2800" dirty="0">
              <a:latin typeface="GT Pressura Trial Bd" panose="00000800000000000000" pitchFamily="50" charset="0"/>
            </a:endParaRPr>
          </a:p>
          <a:p>
            <a:r>
              <a:rPr lang="nl-NL" sz="2800" b="1" dirty="0">
                <a:latin typeface="Arial" panose="020B0604020202020204" pitchFamily="34" charset="0"/>
                <a:cs typeface="Arial" panose="020B0604020202020204" pitchFamily="34" charset="0"/>
              </a:rPr>
              <a:t>Rijk: Nationale Omgevingsvisie (NOVI)</a:t>
            </a:r>
          </a:p>
        </p:txBody>
      </p:sp>
      <p:sp>
        <p:nvSpPr>
          <p:cNvPr id="6" name="Tekstvak 5">
            <a:extLst>
              <a:ext uri="{FF2B5EF4-FFF2-40B4-BE49-F238E27FC236}">
                <a16:creationId xmlns:a16="http://schemas.microsoft.com/office/drawing/2014/main" id="{1005E63C-3E5A-49B1-8B6E-A4DBF0B55CF4}"/>
              </a:ext>
            </a:extLst>
          </p:cNvPr>
          <p:cNvSpPr txBox="1"/>
          <p:nvPr/>
        </p:nvSpPr>
        <p:spPr>
          <a:xfrm>
            <a:off x="914394" y="2333685"/>
            <a:ext cx="9315455" cy="3785652"/>
          </a:xfrm>
          <a:prstGeom prst="rect">
            <a:avLst/>
          </a:prstGeom>
          <a:solidFill>
            <a:schemeClr val="bg1"/>
          </a:solidFill>
        </p:spPr>
        <p:txBody>
          <a:bodyPr wrap="square" rtlCol="0">
            <a:spAutoFit/>
          </a:bodyPr>
          <a:lstStyle/>
          <a:p>
            <a:r>
              <a:rPr lang="nl-NL" sz="2400" dirty="0">
                <a:latin typeface="Arial" panose="020B0604020202020204" pitchFamily="34" charset="0"/>
                <a:cs typeface="Arial" panose="020B0604020202020204" pitchFamily="34" charset="0"/>
              </a:rPr>
              <a:t>Geeft richting aan grote opgaven voor Nederland komende 30 jaar:</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Woningbouw in een netwerk van gezonde en groene steden</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Duurzame energie inpassen met oog voor omgevingskwaliteit</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Ruimte voor overgang naar een circulaire economie </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Landgebruik meer in balans met natuurlijke systemen</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Landschap beschermen: landschap als deel van onze identiteit</a:t>
            </a:r>
          </a:p>
          <a:p>
            <a:pPr marL="342900" indent="-34290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nl-NL" sz="2400" dirty="0">
                <a:latin typeface="Arial" panose="020B0604020202020204" pitchFamily="34" charset="0"/>
                <a:cs typeface="Arial" panose="020B0604020202020204" pitchFamily="34" charset="0"/>
              </a:rPr>
              <a:t>Bij de opgaven wordt altijd rekening gehouden met een gezonde bodem, schoon water, behoud van biodiversiteit en een aantrekkelijke leefomgeving</a:t>
            </a:r>
          </a:p>
        </p:txBody>
      </p:sp>
    </p:spTree>
    <p:extLst>
      <p:ext uri="{BB962C8B-B14F-4D97-AF65-F5344CB8AC3E}">
        <p14:creationId xmlns:p14="http://schemas.microsoft.com/office/powerpoint/2010/main" val="27306062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6" y="965450"/>
            <a:ext cx="5974084" cy="954107"/>
          </a:xfrm>
          <a:prstGeom prst="rect">
            <a:avLst/>
          </a:prstGeom>
          <a:solidFill>
            <a:schemeClr val="bg1"/>
          </a:solidFill>
        </p:spPr>
        <p:txBody>
          <a:bodyPr wrap="square" rtlCol="0">
            <a:spAutoFit/>
          </a:bodyPr>
          <a:lstStyle>
            <a:defPPr>
              <a:defRPr lang="nl-NL"/>
            </a:defPPr>
            <a:lvl1pPr>
              <a:defRPr sz="2800">
                <a:latin typeface="GT Pressura Trial Bd" panose="00000800000000000000" pitchFamily="50" charset="0"/>
              </a:defRPr>
            </a:lvl1pPr>
          </a:lstStyle>
          <a:p>
            <a:endParaRPr lang="nl-NL" dirty="0"/>
          </a:p>
          <a:p>
            <a:r>
              <a:rPr lang="nl-NL" b="1" dirty="0">
                <a:latin typeface="Arial" panose="020B0604020202020204" pitchFamily="34" charset="0"/>
                <a:cs typeface="Arial" panose="020B0604020202020204" pitchFamily="34" charset="0"/>
              </a:rPr>
              <a:t>Provincies</a:t>
            </a:r>
          </a:p>
        </p:txBody>
      </p:sp>
      <p:sp>
        <p:nvSpPr>
          <p:cNvPr id="2" name="Tekstvak 1">
            <a:extLst>
              <a:ext uri="{FF2B5EF4-FFF2-40B4-BE49-F238E27FC236}">
                <a16:creationId xmlns:a16="http://schemas.microsoft.com/office/drawing/2014/main" id="{17DA87A2-9BC8-F477-25C7-B6599D60A78C}"/>
              </a:ext>
            </a:extLst>
          </p:cNvPr>
          <p:cNvSpPr txBox="1"/>
          <p:nvPr/>
        </p:nvSpPr>
        <p:spPr>
          <a:xfrm>
            <a:off x="914395" y="2324132"/>
            <a:ext cx="9686930" cy="3539430"/>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Van: goede ruimtelijke ordening =&gt; naar: een veilige en gezonde leefomgeving en een goede omgevingskwaliteit voor inwoners; de fysieke leefomgeving geeft invulling aan maatschappelijke behoeften</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Ruimtelijke Verordening =&gt; Omgevingsverordening met regels, omgevingswaarden en </a:t>
            </a:r>
            <a:r>
              <a:rPr lang="nl-NL" sz="2800" u="sng" dirty="0">
                <a:latin typeface="Arial" panose="020B0604020202020204" pitchFamily="34" charset="0"/>
                <a:cs typeface="Arial" panose="020B0604020202020204" pitchFamily="34" charset="0"/>
              </a:rPr>
              <a:t>instructieregels</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Van Structuurvisie naar Omgevingsvisie </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Programma’s en Projectbesluiten</a:t>
            </a:r>
          </a:p>
        </p:txBody>
      </p:sp>
    </p:spTree>
    <p:extLst>
      <p:ext uri="{BB962C8B-B14F-4D97-AF65-F5344CB8AC3E}">
        <p14:creationId xmlns:p14="http://schemas.microsoft.com/office/powerpoint/2010/main" val="17058293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6" y="965450"/>
            <a:ext cx="5974084" cy="954107"/>
          </a:xfrm>
          <a:prstGeom prst="rect">
            <a:avLst/>
          </a:prstGeom>
          <a:solidFill>
            <a:schemeClr val="bg1"/>
          </a:solidFill>
        </p:spPr>
        <p:txBody>
          <a:bodyPr wrap="square" rtlCol="0">
            <a:spAutoFit/>
          </a:bodyPr>
          <a:lstStyle/>
          <a:p>
            <a:endParaRPr lang="nl-NL" sz="2800" dirty="0">
              <a:latin typeface="Arial" panose="020B0604020202020204" pitchFamily="34" charset="0"/>
              <a:cs typeface="Arial" panose="020B0604020202020204" pitchFamily="34" charset="0"/>
            </a:endParaRPr>
          </a:p>
          <a:p>
            <a:r>
              <a:rPr lang="nl-NL" sz="2800" b="1" dirty="0">
                <a:latin typeface="Arial" panose="020B0604020202020204" pitchFamily="34" charset="0"/>
                <a:cs typeface="Arial" panose="020B0604020202020204" pitchFamily="34" charset="0"/>
              </a:rPr>
              <a:t>Waterschappen</a:t>
            </a:r>
          </a:p>
        </p:txBody>
      </p:sp>
      <p:sp>
        <p:nvSpPr>
          <p:cNvPr id="2" name="Tekstvak 1">
            <a:extLst>
              <a:ext uri="{FF2B5EF4-FFF2-40B4-BE49-F238E27FC236}">
                <a16:creationId xmlns:a16="http://schemas.microsoft.com/office/drawing/2014/main" id="{24742666-58A2-60FB-F8E2-AB961B035AE8}"/>
              </a:ext>
            </a:extLst>
          </p:cNvPr>
          <p:cNvSpPr txBox="1"/>
          <p:nvPr/>
        </p:nvSpPr>
        <p:spPr>
          <a:xfrm>
            <a:off x="914396" y="2476532"/>
            <a:ext cx="9096379" cy="3785652"/>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De Keur van hoogheemraad- en waterschappen wordt vervangen door de </a:t>
            </a:r>
            <a:r>
              <a:rPr lang="nl-NL" sz="2800" dirty="0" err="1">
                <a:latin typeface="Arial" panose="020B0604020202020204" pitchFamily="34" charset="0"/>
                <a:cs typeface="Arial" panose="020B0604020202020204" pitchFamily="34" charset="0"/>
              </a:rPr>
              <a:t>Waterschapsverordening</a:t>
            </a:r>
            <a:endParaRPr lang="nl-NL" sz="2800" dirty="0">
              <a:latin typeface="Arial" panose="020B0604020202020204" pitchFamily="34" charset="0"/>
              <a:cs typeface="Arial" panose="020B0604020202020204" pitchFamily="34" charset="0"/>
            </a:endParaRPr>
          </a:p>
          <a:p>
            <a:pPr marL="715963" lvl="1" indent="-342900">
              <a:buFont typeface="Courier New" panose="02070309020205020404" pitchFamily="49" charset="0"/>
              <a:buChar char="o"/>
            </a:pPr>
            <a:r>
              <a:rPr lang="nl-NL" sz="2000" dirty="0">
                <a:latin typeface="Arial" panose="020B0604020202020204" pitchFamily="34" charset="0"/>
                <a:cs typeface="Arial" panose="020B0604020202020204" pitchFamily="34" charset="0"/>
              </a:rPr>
              <a:t>Alle regels over de fysieke leefomgeving die het waterschap stelt binnen haar beheergebied</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De Waterwet gaat op in de Omgevingswet</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Watervisie (niet verplicht)</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Waterbeheerprogramma</a:t>
            </a:r>
          </a:p>
          <a:p>
            <a:pPr marL="715963" lvl="1" indent="-342900">
              <a:buFont typeface="Courier New" panose="02070309020205020404" pitchFamily="49" charset="0"/>
              <a:buChar char="o"/>
            </a:pPr>
            <a:r>
              <a:rPr lang="nl-NL" sz="2000" dirty="0">
                <a:latin typeface="Arial" panose="020B0604020202020204" pitchFamily="34" charset="0"/>
                <a:cs typeface="Arial" panose="020B0604020202020204" pitchFamily="34" charset="0"/>
              </a:rPr>
              <a:t>Wat moet</a:t>
            </a:r>
          </a:p>
          <a:p>
            <a:pPr marL="715963" lvl="1" indent="-342900">
              <a:buFont typeface="Courier New" panose="02070309020205020404" pitchFamily="49" charset="0"/>
              <a:buChar char="o"/>
            </a:pPr>
            <a:r>
              <a:rPr lang="nl-NL" sz="2000" dirty="0">
                <a:latin typeface="Arial" panose="020B0604020202020204" pitchFamily="34" charset="0"/>
                <a:cs typeface="Arial" panose="020B0604020202020204" pitchFamily="34" charset="0"/>
              </a:rPr>
              <a:t>Wat willen we</a:t>
            </a:r>
          </a:p>
          <a:p>
            <a:pPr marL="715963" lvl="1" indent="-342900">
              <a:buFont typeface="Courier New" panose="02070309020205020404" pitchFamily="49" charset="0"/>
              <a:buChar char="o"/>
            </a:pPr>
            <a:r>
              <a:rPr lang="nl-NL" sz="2000" dirty="0">
                <a:latin typeface="Arial" panose="020B0604020202020204" pitchFamily="34" charset="0"/>
                <a:cs typeface="Arial" panose="020B0604020202020204" pitchFamily="34" charset="0"/>
              </a:rPr>
              <a:t>Wat mag</a:t>
            </a:r>
          </a:p>
        </p:txBody>
      </p:sp>
    </p:spTree>
    <p:extLst>
      <p:ext uri="{BB962C8B-B14F-4D97-AF65-F5344CB8AC3E}">
        <p14:creationId xmlns:p14="http://schemas.microsoft.com/office/powerpoint/2010/main" val="33955190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FA03DB5-0F18-4070-BD26-BC28B1A42F77}"/>
              </a:ext>
            </a:extLst>
          </p:cNvPr>
          <p:cNvSpPr txBox="1"/>
          <p:nvPr/>
        </p:nvSpPr>
        <p:spPr>
          <a:xfrm>
            <a:off x="914395" y="870200"/>
            <a:ext cx="5974084" cy="954107"/>
          </a:xfrm>
          <a:prstGeom prst="rect">
            <a:avLst/>
          </a:prstGeom>
          <a:solidFill>
            <a:schemeClr val="bg1"/>
          </a:solidFill>
        </p:spPr>
        <p:txBody>
          <a:bodyPr wrap="square" rtlCol="0">
            <a:spAutoFit/>
          </a:bodyPr>
          <a:lstStyle/>
          <a:p>
            <a:endParaRPr lang="nl-NL" sz="2800" dirty="0">
              <a:latin typeface="GT Pressura Trial Bd" panose="00000800000000000000" pitchFamily="50" charset="0"/>
            </a:endParaRPr>
          </a:p>
          <a:p>
            <a:r>
              <a:rPr lang="nl-NL" sz="2800" b="1" dirty="0">
                <a:latin typeface="Arial" panose="020B0604020202020204" pitchFamily="34" charset="0"/>
                <a:cs typeface="Arial" panose="020B0604020202020204" pitchFamily="34" charset="0"/>
              </a:rPr>
              <a:t>Gemeenten</a:t>
            </a:r>
          </a:p>
        </p:txBody>
      </p:sp>
      <p:sp>
        <p:nvSpPr>
          <p:cNvPr id="6" name="Tekstvak 5">
            <a:extLst>
              <a:ext uri="{FF2B5EF4-FFF2-40B4-BE49-F238E27FC236}">
                <a16:creationId xmlns:a16="http://schemas.microsoft.com/office/drawing/2014/main" id="{1005E63C-3E5A-49B1-8B6E-A4DBF0B55CF4}"/>
              </a:ext>
            </a:extLst>
          </p:cNvPr>
          <p:cNvSpPr txBox="1"/>
          <p:nvPr/>
        </p:nvSpPr>
        <p:spPr>
          <a:xfrm>
            <a:off x="914395" y="2114582"/>
            <a:ext cx="9048755" cy="4401205"/>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Omgevingsplan </a:t>
            </a:r>
          </a:p>
          <a:p>
            <a:pPr marL="715963" indent="-342900">
              <a:buFont typeface="Courier New" panose="02070309020205020404" pitchFamily="49" charset="0"/>
              <a:buChar char="o"/>
            </a:pPr>
            <a:r>
              <a:rPr lang="nl-NL" sz="2000" dirty="0">
                <a:latin typeface="Arial" panose="020B0604020202020204" pitchFamily="34" charset="0"/>
                <a:cs typeface="Arial" panose="020B0604020202020204" pitchFamily="34" charset="0"/>
              </a:rPr>
              <a:t>Bindende regels over de fysieke leefomgeving voor het gehele grondgebied van een gemeente </a:t>
            </a:r>
          </a:p>
          <a:p>
            <a:pPr marL="715963" indent="-342900">
              <a:buFont typeface="Courier New" panose="02070309020205020404" pitchFamily="49" charset="0"/>
              <a:buChar char="o"/>
            </a:pPr>
            <a:r>
              <a:rPr lang="nl-NL" sz="2000" dirty="0">
                <a:latin typeface="Arial" panose="020B0604020202020204" pitchFamily="34" charset="0"/>
                <a:cs typeface="Arial" panose="020B0604020202020204" pitchFamily="34" charset="0"/>
              </a:rPr>
              <a:t>Rekening houden met aanwezigheid cultuurhistorisch erfgoed</a:t>
            </a:r>
          </a:p>
          <a:p>
            <a:pPr marL="342900" indent="-342900">
              <a:buFont typeface="Arial" panose="020B0604020202020204" pitchFamily="34" charset="0"/>
              <a:buChar char="•"/>
            </a:pPr>
            <a:r>
              <a:rPr lang="nl-NL" sz="2800" dirty="0">
                <a:latin typeface="Arial" panose="020B0604020202020204" pitchFamily="34" charset="0"/>
                <a:cs typeface="Arial" panose="020B0604020202020204" pitchFamily="34" charset="0"/>
              </a:rPr>
              <a:t>De OW introduceert het beschermen van de omgeving van een monument (instructieregel in Besluit Kwaliteit Leefomgeving voor het Omgevingsplan)</a:t>
            </a:r>
          </a:p>
          <a:p>
            <a:pPr marL="715963" indent="-342900">
              <a:buFont typeface="Courier New" panose="02070309020205020404" pitchFamily="49" charset="0"/>
              <a:buChar char="o"/>
            </a:pPr>
            <a:r>
              <a:rPr lang="nl-NL" sz="2000" dirty="0">
                <a:latin typeface="Arial" panose="020B0604020202020204" pitchFamily="34" charset="0"/>
                <a:cs typeface="Arial" panose="020B0604020202020204" pitchFamily="34" charset="0"/>
              </a:rPr>
              <a:t>Gemeenten moeten in Omgevingsplan rekening houden met het belang van cultureel erfgoed</a:t>
            </a:r>
          </a:p>
          <a:p>
            <a:pPr marL="715963" indent="-342900">
              <a:buFont typeface="Courier New" panose="02070309020205020404" pitchFamily="49" charset="0"/>
              <a:buChar char="o"/>
            </a:pPr>
            <a:r>
              <a:rPr lang="nl-NL" sz="2000" dirty="0">
                <a:latin typeface="Arial" panose="020B0604020202020204" pitchFamily="34" charset="0"/>
                <a:cs typeface="Arial" panose="020B0604020202020204" pitchFamily="34" charset="0"/>
              </a:rPr>
              <a:t>Het Omgevingsplan moet het aantasten van de omgeving van rijksmonumenten tegengaan</a:t>
            </a:r>
          </a:p>
        </p:txBody>
      </p:sp>
    </p:spTree>
    <p:extLst>
      <p:ext uri="{BB962C8B-B14F-4D97-AF65-F5344CB8AC3E}">
        <p14:creationId xmlns:p14="http://schemas.microsoft.com/office/powerpoint/2010/main" val="29459403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892</TotalTime>
  <Words>1917</Words>
  <Application>Microsoft Office PowerPoint</Application>
  <PresentationFormat>Breedbeeld</PresentationFormat>
  <Paragraphs>193</Paragraphs>
  <Slides>23</Slides>
  <Notes>17</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23</vt:i4>
      </vt:variant>
    </vt:vector>
  </HeadingPairs>
  <TitlesOfParts>
    <vt:vector size="32" baseType="lpstr">
      <vt:lpstr>Arial</vt:lpstr>
      <vt:lpstr>Calibri</vt:lpstr>
      <vt:lpstr>Calibri Light</vt:lpstr>
      <vt:lpstr>Courier New</vt:lpstr>
      <vt:lpstr>GT Pressura Trial Bd</vt:lpstr>
      <vt:lpstr>Merriweather</vt:lpstr>
      <vt:lpstr>Times New Roman</vt:lpstr>
      <vt:lpstr>Wingdings</vt:lpstr>
      <vt:lpstr>Kantoorthema</vt:lpstr>
      <vt:lpstr>Omgevings- wet &amp; molens</vt:lpstr>
      <vt:lpstr>Inhoud</vt:lpstr>
      <vt:lpstr>Veranderingen door de Omgevingswet</vt:lpstr>
      <vt:lpstr>PowerPoint-presentatie</vt:lpstr>
      <vt:lpstr>PowerPoint-presentatie</vt:lpstr>
      <vt:lpstr>PowerPoint-presentatie</vt:lpstr>
      <vt:lpstr>PowerPoint-presentatie</vt:lpstr>
      <vt:lpstr>PowerPoint-presentatie</vt:lpstr>
      <vt:lpstr>PowerPoint-presentatie</vt:lpstr>
      <vt:lpstr>Kansen voor molens</vt:lpstr>
      <vt:lpstr>PowerPoint-presentatie</vt:lpstr>
      <vt:lpstr>PowerPoint-presentatie</vt:lpstr>
      <vt:lpstr>PowerPoint-presentatie</vt:lpstr>
      <vt:lpstr>PowerPoint-presentatie</vt:lpstr>
      <vt:lpstr>Handvatten voor de praktijk</vt:lpstr>
      <vt:lpstr>PowerPoint-presentatie</vt:lpstr>
      <vt:lpstr>PowerPoint-presentatie</vt:lpstr>
      <vt:lpstr>PowerPoint-presentatie</vt:lpstr>
      <vt:lpstr>PowerPoint-presentatie</vt:lpstr>
      <vt:lpstr>PowerPoint-presentatie</vt:lpstr>
      <vt:lpstr>PowerPoint-presentatie</vt:lpstr>
      <vt:lpstr>Doen!</vt:lpstr>
      <vt:lpstr>Molens zetten altijd wat in gang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Luuk van Term</dc:creator>
  <cp:lastModifiedBy>Agnes de Boer | De Hollandsche Molen</cp:lastModifiedBy>
  <cp:revision>68</cp:revision>
  <cp:lastPrinted>2022-04-03T12:49:28Z</cp:lastPrinted>
  <dcterms:created xsi:type="dcterms:W3CDTF">2022-02-15T13:51:21Z</dcterms:created>
  <dcterms:modified xsi:type="dcterms:W3CDTF">2022-10-21T12:55:05Z</dcterms:modified>
</cp:coreProperties>
</file>